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1.bin" ContentType="application/vnd.openxmlformats-officedocument.oleObject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7" r:id="rId2"/>
    <p:sldId id="327" r:id="rId3"/>
    <p:sldId id="303" r:id="rId4"/>
    <p:sldId id="304" r:id="rId5"/>
    <p:sldId id="273" r:id="rId6"/>
    <p:sldId id="308" r:id="rId7"/>
    <p:sldId id="309" r:id="rId8"/>
    <p:sldId id="317" r:id="rId9"/>
    <p:sldId id="310" r:id="rId10"/>
    <p:sldId id="311" r:id="rId11"/>
    <p:sldId id="305" r:id="rId12"/>
    <p:sldId id="275" r:id="rId13"/>
    <p:sldId id="301" r:id="rId14"/>
    <p:sldId id="277" r:id="rId15"/>
    <p:sldId id="302" r:id="rId16"/>
    <p:sldId id="279" r:id="rId17"/>
    <p:sldId id="280" r:id="rId18"/>
    <p:sldId id="281" r:id="rId19"/>
    <p:sldId id="282" r:id="rId20"/>
    <p:sldId id="290" r:id="rId21"/>
    <p:sldId id="284" r:id="rId22"/>
    <p:sldId id="314" r:id="rId23"/>
    <p:sldId id="315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1" d="100"/>
          <a:sy n="131" d="100"/>
        </p:scale>
        <p:origin x="-16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ordonyoung:Desktop:Global%20pop%20growth.xlsx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000000"/>
                </a:solidFill>
              </a:defRPr>
            </a:pPr>
            <a:r>
              <a:rPr lang="en-US">
                <a:solidFill>
                  <a:srgbClr val="000000"/>
                </a:solidFill>
              </a:rPr>
              <a:t>Global Population Growth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912614829396325"/>
          <c:y val="0.137870005832604"/>
          <c:w val="0.878738517060367"/>
          <c:h val="0.749842519685039"/>
        </c:manualLayout>
      </c:layout>
      <c:scatterChart>
        <c:scatterStyle val="lineMarker"/>
        <c:varyColors val="0"/>
        <c:ser>
          <c:idx val="0"/>
          <c:order val="0"/>
          <c:spPr>
            <a:ln>
              <a:solidFill>
                <a:schemeClr val="tx1"/>
              </a:solidFill>
            </a:ln>
          </c:spPr>
          <c:marker>
            <c:spPr>
              <a:ln>
                <a:solidFill>
                  <a:schemeClr val="tx1"/>
                </a:solidFill>
              </a:ln>
            </c:spPr>
          </c:marker>
          <c:xVal>
            <c:numRef>
              <c:f>Sheet1!$A$1:$A$26</c:f>
              <c:numCache>
                <c:formatCode>General</c:formatCode>
                <c:ptCount val="26"/>
                <c:pt idx="0">
                  <c:v>1800.0</c:v>
                </c:pt>
                <c:pt idx="1">
                  <c:v>1810.0</c:v>
                </c:pt>
                <c:pt idx="2">
                  <c:v>1820.0</c:v>
                </c:pt>
                <c:pt idx="3">
                  <c:v>1830.0</c:v>
                </c:pt>
                <c:pt idx="4">
                  <c:v>1840.0</c:v>
                </c:pt>
                <c:pt idx="5">
                  <c:v>1850.0</c:v>
                </c:pt>
                <c:pt idx="6">
                  <c:v>1860.0</c:v>
                </c:pt>
                <c:pt idx="7">
                  <c:v>1870.0</c:v>
                </c:pt>
                <c:pt idx="8">
                  <c:v>1880.0</c:v>
                </c:pt>
                <c:pt idx="9">
                  <c:v>1890.0</c:v>
                </c:pt>
                <c:pt idx="10">
                  <c:v>1900.0</c:v>
                </c:pt>
                <c:pt idx="11">
                  <c:v>1910.0</c:v>
                </c:pt>
                <c:pt idx="12">
                  <c:v>1920.0</c:v>
                </c:pt>
                <c:pt idx="13">
                  <c:v>1930.0</c:v>
                </c:pt>
                <c:pt idx="14">
                  <c:v>1940.0</c:v>
                </c:pt>
                <c:pt idx="15">
                  <c:v>1950.0</c:v>
                </c:pt>
                <c:pt idx="16">
                  <c:v>1960.0</c:v>
                </c:pt>
                <c:pt idx="17">
                  <c:v>1970.0</c:v>
                </c:pt>
                <c:pt idx="18">
                  <c:v>1980.0</c:v>
                </c:pt>
                <c:pt idx="19">
                  <c:v>1990.0</c:v>
                </c:pt>
                <c:pt idx="20">
                  <c:v>2000.0</c:v>
                </c:pt>
                <c:pt idx="21">
                  <c:v>2010.0</c:v>
                </c:pt>
                <c:pt idx="22">
                  <c:v>2020.0</c:v>
                </c:pt>
                <c:pt idx="23">
                  <c:v>2030.0</c:v>
                </c:pt>
                <c:pt idx="24">
                  <c:v>2040.0</c:v>
                </c:pt>
                <c:pt idx="25">
                  <c:v>2050.0</c:v>
                </c:pt>
              </c:numCache>
            </c:numRef>
          </c:xVal>
          <c:yVal>
            <c:numRef>
              <c:f>Sheet1!$B$1:$B$26</c:f>
              <c:numCache>
                <c:formatCode>General</c:formatCode>
                <c:ptCount val="26"/>
                <c:pt idx="0">
                  <c:v>0.978</c:v>
                </c:pt>
                <c:pt idx="5">
                  <c:v>1.262</c:v>
                </c:pt>
                <c:pt idx="10">
                  <c:v>1.65</c:v>
                </c:pt>
                <c:pt idx="11">
                  <c:v>1.75</c:v>
                </c:pt>
                <c:pt idx="12">
                  <c:v>1.86</c:v>
                </c:pt>
                <c:pt idx="13">
                  <c:v>2.07</c:v>
                </c:pt>
                <c:pt idx="14">
                  <c:v>2.3</c:v>
                </c:pt>
                <c:pt idx="15">
                  <c:v>2.529</c:v>
                </c:pt>
                <c:pt idx="16">
                  <c:v>3.023</c:v>
                </c:pt>
                <c:pt idx="17">
                  <c:v>3.686</c:v>
                </c:pt>
                <c:pt idx="18">
                  <c:v>4.438</c:v>
                </c:pt>
                <c:pt idx="19">
                  <c:v>5.29</c:v>
                </c:pt>
                <c:pt idx="20">
                  <c:v>6.114999999999978</c:v>
                </c:pt>
                <c:pt idx="21">
                  <c:v>6.909</c:v>
                </c:pt>
                <c:pt idx="22">
                  <c:v>7.673999999999999</c:v>
                </c:pt>
                <c:pt idx="23">
                  <c:v>8.309</c:v>
                </c:pt>
                <c:pt idx="24">
                  <c:v>8.801</c:v>
                </c:pt>
                <c:pt idx="25">
                  <c:v>9.15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2914904"/>
        <c:axId val="452921992"/>
      </c:scatterChart>
      <c:valAx>
        <c:axId val="45291490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452921992"/>
        <c:crosses val="autoZero"/>
        <c:crossBetween val="midCat"/>
      </c:valAx>
      <c:valAx>
        <c:axId val="45292199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r>
                  <a:rPr lang="en-US">
                    <a:solidFill>
                      <a:srgbClr val="000000"/>
                    </a:solidFill>
                  </a:rPr>
                  <a:t>Population (billions)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0000"/>
                </a:solidFill>
              </a:defRPr>
            </a:pPr>
            <a:endParaRPr lang="en-US"/>
          </a:p>
        </c:txPr>
        <c:crossAx val="452914904"/>
        <c:crosses val="autoZero"/>
        <c:crossBetween val="midCat"/>
      </c:valAx>
    </c:plotArea>
    <c:plotVisOnly val="1"/>
    <c:dispBlanksAs val="gap"/>
    <c:showDLblsOverMax val="0"/>
  </c:chart>
  <c:spPr>
    <a:solidFill>
      <a:srgbClr val="9EFF54"/>
    </a:solidFill>
  </c:spPr>
  <c:txPr>
    <a:bodyPr/>
    <a:lstStyle/>
    <a:p>
      <a:pPr>
        <a:defRPr sz="1400"/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0.51667</cdr:x>
      <cdr:y>0.30556</cdr:y>
    </cdr:from>
    <cdr:to>
      <cdr:x>0.675</cdr:x>
      <cdr:y>0.41667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724400" y="1676400"/>
          <a:ext cx="1447800" cy="609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en-GB" sz="2400" dirty="0"/>
        </a:p>
      </cdr:txBody>
    </cdr:sp>
  </cdr:relSizeAnchor>
  <cdr:relSizeAnchor xmlns:cdr="http://schemas.openxmlformats.org/drawingml/2006/chartDrawing">
    <cdr:from>
      <cdr:x>0.675</cdr:x>
      <cdr:y>0.27778</cdr:y>
    </cdr:from>
    <cdr:to>
      <cdr:x>0.73333</cdr:x>
      <cdr:y>0.33333</cdr:y>
    </cdr:to>
    <cdr:sp macro="" textlink="">
      <cdr:nvSpPr>
        <cdr:cNvPr id="4" name="Straight Arrow Connector 3"/>
        <cdr:cNvSpPr/>
      </cdr:nvSpPr>
      <cdr:spPr bwMode="auto">
        <a:xfrm xmlns:a="http://schemas.openxmlformats.org/drawingml/2006/main">
          <a:off x="6172200" y="1524000"/>
          <a:ext cx="533400" cy="304800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9525" cap="flat" cmpd="sng" algn="ctr">
          <a:noFill/>
          <a:prstDash val="solid"/>
          <a:round/>
          <a:headEnd type="none" w="med" len="med"/>
          <a:tailEnd type="arrow"/>
        </a:ln>
        <a:effectLst xmlns:a="http://schemas.openxmlformats.org/drawingml/2006/main"/>
      </cdr:spPr>
      <cdr:txBody>
        <a:bodyPr xmlns:a="http://schemas.openxmlformats.org/drawingml/2006/main" vert="horz" wrap="square" lIns="91440" tIns="45720" rIns="91440" bIns="45720" numCol="1" anchor="ctr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78392D-B09B-454D-8122-77E1FD8B1454}" type="datetimeFigureOut">
              <a:rPr lang="en-US" smtClean="0"/>
              <a:t>12-08-04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6273C-7A3B-924F-8439-3289FDED0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10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11225"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2pPr>
            <a:lvl3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3pPr>
            <a:lvl4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4pPr>
            <a:lvl5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3C24442-FD8D-1D4B-A516-E3107C89DA40}" type="slidenum">
              <a:rPr lang="en-GB" sz="1200">
                <a:solidFill>
                  <a:schemeClr val="tx1"/>
                </a:solidFill>
              </a:rPr>
              <a:pPr/>
              <a:t>5</a:t>
            </a:fld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309" y="4344096"/>
            <a:ext cx="5487384" cy="411399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CA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11225"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2pPr>
            <a:lvl3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3pPr>
            <a:lvl4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4pPr>
            <a:lvl5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0EB4D01-3884-D845-BC56-A6EF6617C624}" type="slidenum">
              <a:rPr lang="en-GB" sz="1200">
                <a:solidFill>
                  <a:schemeClr val="tx1"/>
                </a:solidFill>
              </a:rPr>
              <a:pPr/>
              <a:t>16</a:t>
            </a:fld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11225"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2pPr>
            <a:lvl3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3pPr>
            <a:lvl4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4pPr>
            <a:lvl5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354C36F-0E74-AB4B-A871-0B5E5401C2BA}" type="slidenum">
              <a:rPr lang="en-GB" sz="1200">
                <a:solidFill>
                  <a:schemeClr val="tx1"/>
                </a:solidFill>
              </a:rPr>
              <a:pPr/>
              <a:t>17</a:t>
            </a:fld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679450"/>
            <a:ext cx="4629150" cy="3471863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001" y="4376340"/>
            <a:ext cx="5048000" cy="40758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Again on The  “why” – the need, indeed, the development imperative – for moving beyond the crossroads is well visible on this slide. </a:t>
            </a:r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11225"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2pPr>
            <a:lvl3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3pPr>
            <a:lvl4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4pPr>
            <a:lvl5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9746E8A-5D3B-8F49-8C0F-03A4FF6B5E61}" type="slidenum">
              <a:rPr lang="en-GB" sz="1200">
                <a:solidFill>
                  <a:schemeClr val="tx1"/>
                </a:solidFill>
              </a:rPr>
              <a:pPr/>
              <a:t>18</a:t>
            </a:fld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CA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11225"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2pPr>
            <a:lvl3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3pPr>
            <a:lvl4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4pPr>
            <a:lvl5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1F09CC7-1FF8-B548-8063-CC4FEFE40296}" type="slidenum">
              <a:rPr lang="en-GB" sz="1200">
                <a:solidFill>
                  <a:schemeClr val="tx1"/>
                </a:solidFill>
              </a:rPr>
              <a:pPr/>
              <a:t>19</a:t>
            </a:fld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11225"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2pPr>
            <a:lvl3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3pPr>
            <a:lvl4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4pPr>
            <a:lvl5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A4A6E6C-EDF1-F547-BECF-7879BB8699E8}" type="slidenum">
              <a:rPr lang="en-GB" sz="1200">
                <a:solidFill>
                  <a:schemeClr val="tx1"/>
                </a:solidFill>
              </a:rPr>
              <a:pPr/>
              <a:t>21</a:t>
            </a:fld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11225"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2pPr>
            <a:lvl3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3pPr>
            <a:lvl4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4pPr>
            <a:lvl5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D02BE68-9E77-2A43-84FC-C07A47F13596}" type="slidenum">
              <a:rPr lang="en-GB" sz="1200">
                <a:solidFill>
                  <a:schemeClr val="tx1"/>
                </a:solidFill>
              </a:rPr>
              <a:pPr/>
              <a:t>6</a:t>
            </a:fld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11225"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2pPr>
            <a:lvl3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3pPr>
            <a:lvl4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4pPr>
            <a:lvl5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D4D9D92-9454-A54A-A001-5B9F918642C1}" type="slidenum">
              <a:rPr lang="en-GB" sz="1200">
                <a:solidFill>
                  <a:schemeClr val="tx1"/>
                </a:solidFill>
              </a:rPr>
              <a:pPr/>
              <a:t>7</a:t>
            </a:fld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11225"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2pPr>
            <a:lvl3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3pPr>
            <a:lvl4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4pPr>
            <a:lvl5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8A36BA6-672B-A445-9F73-FCB313453ED7}" type="slidenum">
              <a:rPr lang="en-GB" sz="1200">
                <a:solidFill>
                  <a:schemeClr val="tx1"/>
                </a:solidFill>
              </a:rPr>
              <a:pPr/>
              <a:t>9</a:t>
            </a:fld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11225"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2pPr>
            <a:lvl3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3pPr>
            <a:lvl4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4pPr>
            <a:lvl5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BE86A91-01FB-2A4B-BE8D-845D4E65C993}" type="slidenum">
              <a:rPr lang="en-GB" sz="1200">
                <a:solidFill>
                  <a:schemeClr val="tx1"/>
                </a:solidFill>
              </a:rPr>
              <a:pPr/>
              <a:t>10</a:t>
            </a:fld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38" y="4344096"/>
            <a:ext cx="5028326" cy="411399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11225"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2pPr>
            <a:lvl3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3pPr>
            <a:lvl4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4pPr>
            <a:lvl5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A95EDFD-E029-554B-B1E3-DA5023273802}" type="slidenum">
              <a:rPr lang="en-GB" sz="1200">
                <a:solidFill>
                  <a:schemeClr val="tx1"/>
                </a:solidFill>
              </a:rPr>
              <a:pPr/>
              <a:t>12</a:t>
            </a:fld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CA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11225"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2pPr>
            <a:lvl3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3pPr>
            <a:lvl4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4pPr>
            <a:lvl5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4EDBAB4-17EA-4647-8BBC-EEA42C1162A5}" type="slidenum">
              <a:rPr lang="en-GB" sz="1200">
                <a:solidFill>
                  <a:schemeClr val="tx1"/>
                </a:solidFill>
              </a:rPr>
              <a:pPr/>
              <a:t>13</a:t>
            </a:fld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CA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11225"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2pPr>
            <a:lvl3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3pPr>
            <a:lvl4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4pPr>
            <a:lvl5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9F69188-7331-1B4D-9301-54E0D29B2E14}" type="slidenum">
              <a:rPr lang="en-GB" sz="1200">
                <a:solidFill>
                  <a:schemeClr val="tx1"/>
                </a:solidFill>
              </a:rPr>
              <a:pPr/>
              <a:t>14</a:t>
            </a:fld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CA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11225"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2pPr>
            <a:lvl3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3pPr>
            <a:lvl4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4pPr>
            <a:lvl5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6FB35A5-DA4D-D644-B539-A4931671DB8D}" type="slidenum">
              <a:rPr lang="en-GB" sz="1200">
                <a:solidFill>
                  <a:schemeClr val="tx1"/>
                </a:solidFill>
              </a:rPr>
              <a:pPr/>
              <a:t>15</a:t>
            </a:fld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CA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5D89-AA46-C84A-8E28-3D027DEF2BED}" type="datetimeFigureOut">
              <a:rPr lang="en-US" smtClean="0"/>
              <a:t>12-08-04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9E0CB-0DFE-F04E-86D2-CBBC36346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119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5D89-AA46-C84A-8E28-3D027DEF2BED}" type="datetimeFigureOut">
              <a:rPr lang="en-US" smtClean="0"/>
              <a:t>12-08-04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9E0CB-0DFE-F04E-86D2-CBBC36346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63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5D89-AA46-C84A-8E28-3D027DEF2BED}" type="datetimeFigureOut">
              <a:rPr lang="en-US" smtClean="0"/>
              <a:t>12-08-04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9E0CB-0DFE-F04E-86D2-CBBC36346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20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5D89-AA46-C84A-8E28-3D027DEF2BED}" type="datetimeFigureOut">
              <a:rPr lang="en-US" smtClean="0"/>
              <a:t>12-08-04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9E0CB-0DFE-F04E-86D2-CBBC36346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245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5D89-AA46-C84A-8E28-3D027DEF2BED}" type="datetimeFigureOut">
              <a:rPr lang="en-US" smtClean="0"/>
              <a:t>12-08-04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9E0CB-0DFE-F04E-86D2-CBBC36346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62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5D89-AA46-C84A-8E28-3D027DEF2BED}" type="datetimeFigureOut">
              <a:rPr lang="en-US" smtClean="0"/>
              <a:t>12-08-04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9E0CB-0DFE-F04E-86D2-CBBC36346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348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5D89-AA46-C84A-8E28-3D027DEF2BED}" type="datetimeFigureOut">
              <a:rPr lang="en-US" smtClean="0"/>
              <a:t>12-08-04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9E0CB-0DFE-F04E-86D2-CBBC36346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03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5D89-AA46-C84A-8E28-3D027DEF2BED}" type="datetimeFigureOut">
              <a:rPr lang="en-US" smtClean="0"/>
              <a:t>12-08-04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9E0CB-0DFE-F04E-86D2-CBBC36346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58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5D89-AA46-C84A-8E28-3D027DEF2BED}" type="datetimeFigureOut">
              <a:rPr lang="en-US" smtClean="0"/>
              <a:t>12-08-04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9E0CB-0DFE-F04E-86D2-CBBC36346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74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5D89-AA46-C84A-8E28-3D027DEF2BED}" type="datetimeFigureOut">
              <a:rPr lang="en-US" smtClean="0"/>
              <a:t>12-08-04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9E0CB-0DFE-F04E-86D2-CBBC36346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929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5D89-AA46-C84A-8E28-3D027DEF2BED}" type="datetimeFigureOut">
              <a:rPr lang="en-US" smtClean="0"/>
              <a:t>12-08-04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9E0CB-0DFE-F04E-86D2-CBBC36346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977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65D89-AA46-C84A-8E28-3D027DEF2BED}" type="datetimeFigureOut">
              <a:rPr lang="en-US" smtClean="0"/>
              <a:t>12-08-04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9E0CB-0DFE-F04E-86D2-CBBC36346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9609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wmf"/><Relationship Id="rId5" Type="http://schemas.openxmlformats.org/officeDocument/2006/relationships/image" Target="../media/image22.wmf"/><Relationship Id="rId6" Type="http://schemas.openxmlformats.org/officeDocument/2006/relationships/image" Target="../media/image23.wmf"/><Relationship Id="rId7" Type="http://schemas.openxmlformats.org/officeDocument/2006/relationships/image" Target="../media/image24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4" Type="http://schemas.openxmlformats.org/officeDocument/2006/relationships/image" Target="../media/image27.wmf"/><Relationship Id="rId5" Type="http://schemas.openxmlformats.org/officeDocument/2006/relationships/image" Target="../media/image28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4" Type="http://schemas.openxmlformats.org/officeDocument/2006/relationships/image" Target="../media/image31.wmf"/><Relationship Id="rId5" Type="http://schemas.openxmlformats.org/officeDocument/2006/relationships/image" Target="../media/image32.wmf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3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Relationship Id="rId3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6" y="6619721"/>
            <a:ext cx="185423" cy="221949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429" y="455665"/>
            <a:ext cx="8394095" cy="6233883"/>
          </a:xfrm>
        </p:spPr>
        <p:txBody>
          <a:bodyPr>
            <a:normAutofit/>
          </a:bodyPr>
          <a:lstStyle/>
          <a:p>
            <a:r>
              <a:rPr lang="en-GB" sz="44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Food and Water </a:t>
            </a:r>
            <a:r>
              <a:rPr lang="en-GB" sz="4400" b="1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lang="en-GB" sz="44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ecurity</a:t>
            </a:r>
            <a:r>
              <a:rPr lang="en-GB" sz="4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</a:p>
          <a:p>
            <a:r>
              <a:rPr lang="en-GB" sz="44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Overview</a:t>
            </a:r>
            <a:endParaRPr lang="en-GB" sz="4400" b="1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endParaRPr lang="en-US" sz="36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endParaRPr lang="en-US" sz="36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r>
              <a:rPr lang="en-US" sz="36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Gordon Young</a:t>
            </a:r>
          </a:p>
          <a:p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President International Association of Hydrological Sciences</a:t>
            </a:r>
          </a:p>
          <a:p>
            <a:endParaRPr lang="en-US" sz="24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GEOSS S+T Stakeholder Workshop</a:t>
            </a:r>
            <a:endParaRPr lang="en-US" sz="24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Breakout Session B4</a:t>
            </a:r>
            <a:endParaRPr lang="en-US" sz="24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Bonn, 30 August 2012</a:t>
            </a:r>
            <a:endParaRPr lang="en-US" sz="24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7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2" name="Group 2"/>
          <p:cNvGrpSpPr>
            <a:grpSpLocks/>
          </p:cNvGrpSpPr>
          <p:nvPr/>
        </p:nvGrpSpPr>
        <p:grpSpPr bwMode="auto">
          <a:xfrm>
            <a:off x="304800" y="234950"/>
            <a:ext cx="8586788" cy="6623050"/>
            <a:chOff x="192" y="148"/>
            <a:chExt cx="5409" cy="4172"/>
          </a:xfrm>
        </p:grpSpPr>
        <p:grpSp>
          <p:nvGrpSpPr>
            <p:cNvPr id="71683" name="Group 3"/>
            <p:cNvGrpSpPr>
              <a:grpSpLocks/>
            </p:cNvGrpSpPr>
            <p:nvPr/>
          </p:nvGrpSpPr>
          <p:grpSpPr bwMode="auto">
            <a:xfrm>
              <a:off x="192" y="1203"/>
              <a:ext cx="4080" cy="1776"/>
              <a:chOff x="672" y="912"/>
              <a:chExt cx="4080" cy="1776"/>
            </a:xfrm>
          </p:grpSpPr>
          <p:pic>
            <p:nvPicPr>
              <p:cNvPr id="71708" name="Picture 4" descr="DamCont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27" t="18791" r="7446" b="3958"/>
              <a:stretch>
                <a:fillRect/>
              </a:stretch>
            </p:blipFill>
            <p:spPr bwMode="auto">
              <a:xfrm>
                <a:off x="672" y="912"/>
                <a:ext cx="4080" cy="1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709" name="Text Box 5"/>
              <p:cNvSpPr txBox="1">
                <a:spLocks noChangeArrowheads="1"/>
              </p:cNvSpPr>
              <p:nvPr/>
            </p:nvSpPr>
            <p:spPr bwMode="auto">
              <a:xfrm>
                <a:off x="801" y="1954"/>
                <a:ext cx="730" cy="5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rgbClr val="FFFF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>
                    <a:solidFill>
                      <a:srgbClr val="FFFF00"/>
                    </a:solidFill>
                    <a:latin typeface="Times New Roman" charset="0"/>
                    <a:ea typeface="ＭＳ Ｐゴシック" charset="0"/>
                  </a:defRPr>
                </a:lvl2pPr>
                <a:lvl3pPr>
                  <a:defRPr sz="2800">
                    <a:solidFill>
                      <a:srgbClr val="FFFF00"/>
                    </a:solidFill>
                    <a:latin typeface="Times New Roman" charset="0"/>
                    <a:ea typeface="ＭＳ Ｐゴシック" charset="0"/>
                  </a:defRPr>
                </a:lvl3pPr>
                <a:lvl4pPr>
                  <a:defRPr sz="2800">
                    <a:solidFill>
                      <a:srgbClr val="FFFF00"/>
                    </a:solidFill>
                    <a:latin typeface="Times New Roman" charset="0"/>
                    <a:ea typeface="ＭＳ Ｐゴシック" charset="0"/>
                  </a:defRPr>
                </a:lvl4pPr>
                <a:lvl5pPr>
                  <a:defRPr sz="2800">
                    <a:solidFill>
                      <a:srgbClr val="FFFF00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FFFF00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FFFF00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FFFF00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FFFF00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9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rPr>
                  <a:t>  2</a:t>
                </a:r>
              </a:p>
              <a:p>
                <a:r>
                  <a:rPr lang="en-US" sz="9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rPr>
                  <a:t> 10</a:t>
                </a:r>
              </a:p>
              <a:p>
                <a:r>
                  <a:rPr lang="en-US" sz="9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rPr>
                  <a:t> 25</a:t>
                </a:r>
              </a:p>
              <a:p>
                <a:r>
                  <a:rPr lang="en-US" sz="9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rPr>
                  <a:t> 50</a:t>
                </a:r>
              </a:p>
              <a:p>
                <a:r>
                  <a:rPr lang="en-US" sz="9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rPr>
                  <a:t>100</a:t>
                </a:r>
              </a:p>
              <a:p>
                <a:r>
                  <a:rPr lang="en-US" sz="9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rPr>
                  <a:t>&gt;100</a:t>
                </a:r>
                <a:endParaRPr lang="en-US" sz="1800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71710" name="Text Box 6"/>
              <p:cNvSpPr txBox="1">
                <a:spLocks noChangeArrowheads="1"/>
              </p:cNvSpPr>
              <p:nvPr/>
            </p:nvSpPr>
            <p:spPr bwMode="auto">
              <a:xfrm>
                <a:off x="795" y="1749"/>
                <a:ext cx="720" cy="2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rgbClr val="FFFF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>
                    <a:solidFill>
                      <a:srgbClr val="FFFF00"/>
                    </a:solidFill>
                    <a:latin typeface="Times New Roman" charset="0"/>
                    <a:ea typeface="ＭＳ Ｐゴシック" charset="0"/>
                  </a:defRPr>
                </a:lvl2pPr>
                <a:lvl3pPr>
                  <a:defRPr sz="2800">
                    <a:solidFill>
                      <a:srgbClr val="FFFF00"/>
                    </a:solidFill>
                    <a:latin typeface="Times New Roman" charset="0"/>
                    <a:ea typeface="ＭＳ Ｐゴシック" charset="0"/>
                  </a:defRPr>
                </a:lvl3pPr>
                <a:lvl4pPr>
                  <a:defRPr sz="2800">
                    <a:solidFill>
                      <a:srgbClr val="FFFF00"/>
                    </a:solidFill>
                    <a:latin typeface="Times New Roman" charset="0"/>
                    <a:ea typeface="ＭＳ Ｐゴシック" charset="0"/>
                  </a:defRPr>
                </a:lvl4pPr>
                <a:lvl5pPr>
                  <a:defRPr sz="2800">
                    <a:solidFill>
                      <a:srgbClr val="FFFF00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FFFF00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FFFF00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FFFF00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FFFF00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0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rPr>
                  <a:t>Stored Runoff</a:t>
                </a:r>
              </a:p>
              <a:p>
                <a:r>
                  <a:rPr lang="en-US" sz="9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rPr>
                  <a:t>&lt; 2%</a:t>
                </a:r>
                <a:r>
                  <a:rPr lang="en-US" sz="10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rPr>
                  <a:t> </a:t>
                </a:r>
                <a:r>
                  <a:rPr lang="en-US" sz="8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rPr>
                  <a:t>annual flow</a:t>
                </a:r>
                <a:endParaRPr lang="en-US" sz="2400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</p:grpSp>
        <p:sp>
          <p:nvSpPr>
            <p:cNvPr id="71684" name="Rectangle 7"/>
            <p:cNvSpPr>
              <a:spLocks noChangeArrowheads="1"/>
            </p:cNvSpPr>
            <p:nvPr/>
          </p:nvSpPr>
          <p:spPr bwMode="auto">
            <a:xfrm>
              <a:off x="201" y="1192"/>
              <a:ext cx="4071" cy="267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685" name="Line 8"/>
            <p:cNvSpPr>
              <a:spLocks noChangeShapeType="1"/>
            </p:cNvSpPr>
            <p:nvPr/>
          </p:nvSpPr>
          <p:spPr bwMode="auto">
            <a:xfrm flipH="1" flipV="1">
              <a:off x="3115" y="1754"/>
              <a:ext cx="144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686" name="Line 9"/>
            <p:cNvSpPr>
              <a:spLocks noChangeShapeType="1"/>
            </p:cNvSpPr>
            <p:nvPr/>
          </p:nvSpPr>
          <p:spPr bwMode="auto">
            <a:xfrm flipH="1" flipV="1">
              <a:off x="1175" y="1610"/>
              <a:ext cx="96" cy="1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687" name="Line 10"/>
            <p:cNvSpPr>
              <a:spLocks noChangeShapeType="1"/>
            </p:cNvSpPr>
            <p:nvPr/>
          </p:nvSpPr>
          <p:spPr bwMode="auto">
            <a:xfrm flipV="1">
              <a:off x="2375" y="2042"/>
              <a:ext cx="336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1688" name="Picture 11" descr="Box 3-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251"/>
            <a:stretch>
              <a:fillRect/>
            </a:stretch>
          </p:blipFill>
          <p:spPr bwMode="auto">
            <a:xfrm>
              <a:off x="332" y="2999"/>
              <a:ext cx="1279" cy="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689" name="Picture 12" descr="Box 3-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00" b="33749"/>
            <a:stretch>
              <a:fillRect/>
            </a:stretch>
          </p:blipFill>
          <p:spPr bwMode="auto">
            <a:xfrm>
              <a:off x="2924" y="2982"/>
              <a:ext cx="1296" cy="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690" name="Picture 13" descr="Box 3-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249"/>
            <a:stretch>
              <a:fillRect/>
            </a:stretch>
          </p:blipFill>
          <p:spPr bwMode="auto">
            <a:xfrm>
              <a:off x="1638" y="2988"/>
              <a:ext cx="1296" cy="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691" name="Line 14"/>
            <p:cNvSpPr>
              <a:spLocks noChangeShapeType="1"/>
            </p:cNvSpPr>
            <p:nvPr/>
          </p:nvSpPr>
          <p:spPr bwMode="auto">
            <a:xfrm flipV="1">
              <a:off x="2656" y="2042"/>
              <a:ext cx="48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692" name="Line 15"/>
            <p:cNvSpPr>
              <a:spLocks noChangeShapeType="1"/>
            </p:cNvSpPr>
            <p:nvPr/>
          </p:nvSpPr>
          <p:spPr bwMode="auto">
            <a:xfrm>
              <a:off x="216" y="2968"/>
              <a:ext cx="40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1693" name="Picture 16" descr="f200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11" b="27948"/>
            <a:stretch>
              <a:fillRect/>
            </a:stretch>
          </p:blipFill>
          <p:spPr bwMode="auto">
            <a:xfrm>
              <a:off x="4120" y="247"/>
              <a:ext cx="1296" cy="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694" name="Picture 17" descr="f180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154" b="31076"/>
            <a:stretch>
              <a:fillRect/>
            </a:stretch>
          </p:blipFill>
          <p:spPr bwMode="auto">
            <a:xfrm>
              <a:off x="224" y="322"/>
              <a:ext cx="1296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695" name="Text Box 18"/>
            <p:cNvSpPr txBox="1">
              <a:spLocks noChangeArrowheads="1"/>
            </p:cNvSpPr>
            <p:nvPr/>
          </p:nvSpPr>
          <p:spPr bwMode="auto">
            <a:xfrm>
              <a:off x="220" y="936"/>
              <a:ext cx="532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rPr>
                <a:t>1800</a:t>
              </a:r>
            </a:p>
          </p:txBody>
        </p:sp>
        <p:sp>
          <p:nvSpPr>
            <p:cNvPr id="71696" name="Text Box 19"/>
            <p:cNvSpPr txBox="1">
              <a:spLocks noChangeArrowheads="1"/>
            </p:cNvSpPr>
            <p:nvPr/>
          </p:nvSpPr>
          <p:spPr bwMode="auto">
            <a:xfrm>
              <a:off x="3632" y="908"/>
              <a:ext cx="520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rPr>
                <a:t>2000</a:t>
              </a:r>
            </a:p>
          </p:txBody>
        </p:sp>
        <p:pic>
          <p:nvPicPr>
            <p:cNvPr id="71697" name="Picture 20" descr="f190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154" b="31076"/>
            <a:stretch>
              <a:fillRect/>
            </a:stretch>
          </p:blipFill>
          <p:spPr bwMode="auto">
            <a:xfrm>
              <a:off x="1525" y="334"/>
              <a:ext cx="1259" cy="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698" name="Text Box 21"/>
            <p:cNvSpPr txBox="1">
              <a:spLocks noChangeArrowheads="1"/>
            </p:cNvSpPr>
            <p:nvPr/>
          </p:nvSpPr>
          <p:spPr bwMode="auto">
            <a:xfrm>
              <a:off x="1536" y="921"/>
              <a:ext cx="528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rPr>
                <a:t>1900</a:t>
              </a:r>
            </a:p>
          </p:txBody>
        </p:sp>
        <p:sp>
          <p:nvSpPr>
            <p:cNvPr id="71699" name="Text Box 22"/>
            <p:cNvSpPr txBox="1">
              <a:spLocks noChangeArrowheads="1"/>
            </p:cNvSpPr>
            <p:nvPr/>
          </p:nvSpPr>
          <p:spPr bwMode="auto">
            <a:xfrm>
              <a:off x="4272" y="1196"/>
              <a:ext cx="1248" cy="269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marL="117475" indent="-117475"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rPr>
                <a:t>•  </a:t>
              </a:r>
              <a:r>
                <a:rPr lang="en-US" sz="1400">
                  <a:latin typeface="Helvetica" charset="0"/>
                  <a:ea typeface="MS PGothic" charset="0"/>
                  <a:cs typeface="MS PGothic" charset="0"/>
                </a:rPr>
                <a:t>700% increase in water held by river systems</a:t>
              </a:r>
            </a:p>
            <a:p>
              <a:endParaRPr lang="en-US" sz="900">
                <a:latin typeface="Helvetica" charset="0"/>
                <a:ea typeface="MS PGothic" charset="0"/>
                <a:cs typeface="MS PGothic" charset="0"/>
              </a:endParaRPr>
            </a:p>
            <a:p>
              <a:r>
                <a:rPr lang="en-US" sz="1400">
                  <a:latin typeface="Helvetica" charset="0"/>
                  <a:ea typeface="MS PGothic" charset="0"/>
                  <a:cs typeface="MS PGothic" charset="0"/>
                </a:rPr>
                <a:t>• Several years of residence time change in many basins </a:t>
              </a:r>
            </a:p>
            <a:p>
              <a:endParaRPr lang="en-US" sz="900">
                <a:latin typeface="Helvetica" charset="0"/>
                <a:ea typeface="MS PGothic" charset="0"/>
                <a:cs typeface="MS PGothic" charset="0"/>
              </a:endParaRPr>
            </a:p>
            <a:p>
              <a:pPr>
                <a:buFontTx/>
                <a:buChar char="•"/>
              </a:pPr>
              <a:r>
                <a:rPr lang="en-US" sz="1400">
                  <a:latin typeface="Helvetica" charset="0"/>
                  <a:ea typeface="MS PGothic" charset="0"/>
                  <a:cs typeface="MS PGothic" charset="0"/>
                </a:rPr>
                <a:t>Tripling of river runoff travel times globally (from 20 up to 60 days)</a:t>
              </a:r>
            </a:p>
            <a:p>
              <a:pPr>
                <a:buFontTx/>
                <a:buChar char="•"/>
              </a:pPr>
              <a:endParaRPr lang="en-US" sz="900">
                <a:latin typeface="Helvetica" charset="0"/>
                <a:ea typeface="MS PGothic" charset="0"/>
                <a:cs typeface="MS PGothic" charset="0"/>
              </a:endParaRPr>
            </a:p>
            <a:p>
              <a:pPr>
                <a:buFontTx/>
                <a:buChar char="•"/>
              </a:pPr>
              <a:r>
                <a:rPr lang="en-US" sz="1400">
                  <a:latin typeface="Helvetica" charset="0"/>
                  <a:ea typeface="MS PGothic" charset="0"/>
                  <a:cs typeface="MS PGothic" charset="0"/>
                </a:rPr>
                <a:t>Substantial impact on aquatic biodiversity</a:t>
              </a:r>
            </a:p>
            <a:p>
              <a:pPr>
                <a:buFontTx/>
                <a:buChar char="•"/>
              </a:pPr>
              <a:endParaRPr lang="en-US" sz="900">
                <a:latin typeface="Helvetica" charset="0"/>
                <a:ea typeface="MS PGothic" charset="0"/>
                <a:cs typeface="MS PGothic" charset="0"/>
              </a:endParaRPr>
            </a:p>
            <a:p>
              <a:pPr>
                <a:buFontTx/>
                <a:buChar char="•"/>
              </a:pPr>
              <a:r>
                <a:rPr lang="en-US" sz="1400">
                  <a:latin typeface="Helvetica" charset="0"/>
                  <a:ea typeface="MS PGothic" charset="0"/>
                  <a:cs typeface="MS PGothic" charset="0"/>
                </a:rPr>
                <a:t>Interception of 30% of continental TSS flux</a:t>
              </a:r>
            </a:p>
          </p:txBody>
        </p:sp>
        <p:pic>
          <p:nvPicPr>
            <p:cNvPr id="71700" name="Picture 23" descr="f195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28" b="27641"/>
            <a:stretch>
              <a:fillRect/>
            </a:stretch>
          </p:blipFill>
          <p:spPr bwMode="auto">
            <a:xfrm>
              <a:off x="2800" y="348"/>
              <a:ext cx="1296" cy="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01" name="Text Box 24"/>
            <p:cNvSpPr txBox="1">
              <a:spLocks noChangeArrowheads="1"/>
            </p:cNvSpPr>
            <p:nvPr/>
          </p:nvSpPr>
          <p:spPr bwMode="auto">
            <a:xfrm>
              <a:off x="2824" y="916"/>
              <a:ext cx="528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rPr>
                <a:t>1950</a:t>
              </a:r>
            </a:p>
          </p:txBody>
        </p:sp>
        <p:sp>
          <p:nvSpPr>
            <p:cNvPr id="71702" name="Text Box 25"/>
            <p:cNvSpPr txBox="1">
              <a:spLocks noChangeArrowheads="1"/>
            </p:cNvSpPr>
            <p:nvPr/>
          </p:nvSpPr>
          <p:spPr bwMode="auto">
            <a:xfrm>
              <a:off x="4168" y="948"/>
              <a:ext cx="528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rPr>
                <a:t>2000</a:t>
              </a:r>
            </a:p>
          </p:txBody>
        </p:sp>
        <p:sp>
          <p:nvSpPr>
            <p:cNvPr id="71703" name="Rectangle 26"/>
            <p:cNvSpPr>
              <a:spLocks noChangeArrowheads="1"/>
            </p:cNvSpPr>
            <p:nvPr/>
          </p:nvSpPr>
          <p:spPr bwMode="auto">
            <a:xfrm>
              <a:off x="200" y="148"/>
              <a:ext cx="5320" cy="104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04" name="Text Box 27"/>
            <p:cNvSpPr txBox="1">
              <a:spLocks noChangeArrowheads="1"/>
            </p:cNvSpPr>
            <p:nvPr/>
          </p:nvSpPr>
          <p:spPr bwMode="auto">
            <a:xfrm>
              <a:off x="1360" y="164"/>
              <a:ext cx="282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latin typeface="Helvetica" charset="0"/>
                  <a:ea typeface="MS PGothic" charset="0"/>
                  <a:cs typeface="MS PGothic" charset="0"/>
                </a:rPr>
                <a:t>History of US Dam &amp; Reservoir Construction</a:t>
              </a:r>
              <a:endParaRPr lang="en-US" sz="2400">
                <a:latin typeface="Times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71705" name="Text Box 28"/>
            <p:cNvSpPr txBox="1">
              <a:spLocks noChangeArrowheads="1"/>
            </p:cNvSpPr>
            <p:nvPr/>
          </p:nvSpPr>
          <p:spPr bwMode="auto">
            <a:xfrm>
              <a:off x="3158" y="4039"/>
              <a:ext cx="244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>
                  <a:latin typeface="Arial" charset="0"/>
                  <a:ea typeface="MS PGothic" charset="0"/>
                  <a:cs typeface="MS PGothic" charset="0"/>
                </a:rPr>
                <a:t>From: V</a:t>
              </a:r>
              <a:r>
                <a:rPr lang="en-US" altLang="ja-JP" sz="1400">
                  <a:latin typeface="Arial" charset="0"/>
                  <a:ea typeface="MS PGothic" charset="0"/>
                  <a:cs typeface="MS PGothic" charset="0"/>
                </a:rPr>
                <a:t>örösmarty et al. 2004, </a:t>
              </a:r>
              <a:r>
                <a:rPr lang="en-US" altLang="ja-JP" sz="1400" i="1">
                  <a:latin typeface="Arial" charset="0"/>
                  <a:ea typeface="MS PGothic" charset="0"/>
                  <a:cs typeface="MS PGothic" charset="0"/>
                </a:rPr>
                <a:t>Eos-AGU Trans.</a:t>
              </a:r>
              <a:endParaRPr lang="en-US" sz="2400">
                <a:latin typeface="Arial" charset="0"/>
                <a:ea typeface="MS PGothic" charset="0"/>
                <a:cs typeface="MS PGothic" charset="0"/>
              </a:endParaRPr>
            </a:p>
          </p:txBody>
        </p:sp>
        <p:pic>
          <p:nvPicPr>
            <p:cNvPr id="71706" name="Picture 2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" y="3936"/>
              <a:ext cx="37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07" name="Picture 30" descr="logo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3936"/>
              <a:ext cx="424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14530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498" y="402168"/>
            <a:ext cx="7886701" cy="1047749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FF00"/>
                </a:solidFill>
              </a:rPr>
              <a:t>Elements of water security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99" y="1714499"/>
            <a:ext cx="8117417" cy="4974167"/>
          </a:xfrm>
        </p:spPr>
        <p:txBody>
          <a:bodyPr>
            <a:normAutofit/>
          </a:bodyPr>
          <a:lstStyle/>
          <a:p>
            <a:pPr marL="0" lvl="1" algn="l"/>
            <a:r>
              <a:rPr lang="en-US" sz="3200" dirty="0" smtClean="0">
                <a:solidFill>
                  <a:srgbClr val="FFFF00"/>
                </a:solidFill>
              </a:rPr>
              <a:t>Diverse uses of water</a:t>
            </a:r>
          </a:p>
          <a:p>
            <a:pPr marL="914400" lvl="1" indent="-457200" algn="l">
              <a:lnSpc>
                <a:spcPct val="90000"/>
              </a:lnSpc>
              <a:buFont typeface="Arial"/>
              <a:buChar char="•"/>
            </a:pPr>
            <a:r>
              <a:rPr lang="en-GB" dirty="0">
                <a:solidFill>
                  <a:srgbClr val="FFFF00"/>
                </a:solidFill>
              </a:rPr>
              <a:t>Human well-being – health, food </a:t>
            </a:r>
            <a:r>
              <a:rPr lang="en-GB" dirty="0" smtClean="0">
                <a:solidFill>
                  <a:srgbClr val="FFFF00"/>
                </a:solidFill>
              </a:rPr>
              <a:t>security</a:t>
            </a:r>
          </a:p>
          <a:p>
            <a:pPr marL="914400" lvl="1" indent="-457200" algn="l">
              <a:lnSpc>
                <a:spcPct val="90000"/>
              </a:lnSpc>
              <a:buFont typeface="Arial"/>
              <a:buChar char="•"/>
            </a:pPr>
            <a:r>
              <a:rPr lang="en-GB" dirty="0" smtClean="0">
                <a:solidFill>
                  <a:srgbClr val="FFFF00"/>
                </a:solidFill>
              </a:rPr>
              <a:t>Economic development (energy, industry)</a:t>
            </a:r>
          </a:p>
          <a:p>
            <a:pPr marL="914400" lvl="1" indent="-457200" algn="l">
              <a:lnSpc>
                <a:spcPct val="90000"/>
              </a:lnSpc>
              <a:buFont typeface="Arial"/>
              <a:buChar char="•"/>
            </a:pPr>
            <a:r>
              <a:rPr lang="en-GB" dirty="0" smtClean="0">
                <a:solidFill>
                  <a:srgbClr val="FFFF00"/>
                </a:solidFill>
              </a:rPr>
              <a:t>Social development</a:t>
            </a:r>
          </a:p>
          <a:p>
            <a:pPr marL="914400" lvl="1" indent="-457200" algn="l">
              <a:lnSpc>
                <a:spcPct val="90000"/>
              </a:lnSpc>
              <a:buFont typeface="Arial"/>
              <a:buChar char="•"/>
            </a:pPr>
            <a:r>
              <a:rPr lang="en-GB" dirty="0" smtClean="0">
                <a:solidFill>
                  <a:srgbClr val="FFFF00"/>
                </a:solidFill>
              </a:rPr>
              <a:t>Water to sustain ecosystems</a:t>
            </a:r>
            <a:endParaRPr lang="en-GB" dirty="0">
              <a:solidFill>
                <a:srgbClr val="FFFF00"/>
              </a:solidFill>
            </a:endParaRPr>
          </a:p>
          <a:p>
            <a:pPr marL="0" lvl="1" algn="l"/>
            <a:endParaRPr lang="en-US" dirty="0" smtClean="0">
              <a:solidFill>
                <a:srgbClr val="FFFF00"/>
              </a:solidFill>
            </a:endParaRPr>
          </a:p>
          <a:p>
            <a:pPr marL="0" lvl="1" algn="l"/>
            <a:r>
              <a:rPr lang="en-GB" sz="3200" dirty="0" smtClean="0">
                <a:solidFill>
                  <a:srgbClr val="FFFF00"/>
                </a:solidFill>
              </a:rPr>
              <a:t>Water </a:t>
            </a:r>
            <a:r>
              <a:rPr lang="en-GB" sz="3200" dirty="0">
                <a:solidFill>
                  <a:srgbClr val="FFFF00"/>
                </a:solidFill>
              </a:rPr>
              <a:t>as a threat </a:t>
            </a:r>
            <a:endParaRPr lang="en-GB" dirty="0" smtClean="0">
              <a:solidFill>
                <a:srgbClr val="FFFF00"/>
              </a:solidFill>
            </a:endParaRPr>
          </a:p>
          <a:p>
            <a:pPr lvl="2" indent="-457200" algn="l">
              <a:buFont typeface="Arial"/>
              <a:buChar char="•"/>
            </a:pPr>
            <a:r>
              <a:rPr lang="en-GB" dirty="0">
                <a:solidFill>
                  <a:srgbClr val="FFFF00"/>
                </a:solidFill>
              </a:rPr>
              <a:t>F</a:t>
            </a:r>
            <a:r>
              <a:rPr lang="en-GB" dirty="0" smtClean="0">
                <a:solidFill>
                  <a:srgbClr val="FFFF00"/>
                </a:solidFill>
              </a:rPr>
              <a:t>loods </a:t>
            </a:r>
          </a:p>
          <a:p>
            <a:pPr lvl="2" indent="-457200" algn="l">
              <a:buFont typeface="Arial"/>
              <a:buChar char="•"/>
            </a:pPr>
            <a:r>
              <a:rPr lang="en-GB" dirty="0" smtClean="0">
                <a:solidFill>
                  <a:srgbClr val="FFFF00"/>
                </a:solidFill>
              </a:rPr>
              <a:t>Droughts </a:t>
            </a:r>
          </a:p>
          <a:p>
            <a:pPr lvl="2" indent="-457200" algn="l">
              <a:buFont typeface="Arial"/>
              <a:buChar char="•"/>
            </a:pPr>
            <a:r>
              <a:rPr lang="en-GB" dirty="0" smtClean="0">
                <a:solidFill>
                  <a:srgbClr val="FFFF00"/>
                </a:solidFill>
              </a:rPr>
              <a:t>Pollution</a:t>
            </a:r>
            <a:endParaRPr lang="en-GB" dirty="0">
              <a:solidFill>
                <a:srgbClr val="FFFF00"/>
              </a:solidFill>
            </a:endParaRPr>
          </a:p>
          <a:p>
            <a:pPr algn="l"/>
            <a:endParaRPr lang="en-US" dirty="0" smtClean="0">
              <a:solidFill>
                <a:srgbClr val="FFFF00"/>
              </a:solidFill>
            </a:endParaRPr>
          </a:p>
          <a:p>
            <a:pPr algn="l"/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033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124200" cy="1295400"/>
          </a:xfrm>
        </p:spPr>
        <p:txBody>
          <a:bodyPr/>
          <a:lstStyle/>
          <a:p>
            <a:r>
              <a:rPr lang="en-CA" sz="24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Basic Human Well-being</a:t>
            </a:r>
            <a:r>
              <a:rPr lang="en-CA" sz="2400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– water for health and food security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686800" cy="5257800"/>
          </a:xfrm>
        </p:spPr>
        <p:txBody>
          <a:bodyPr/>
          <a:lstStyle/>
          <a:p>
            <a:endParaRPr lang="en-CA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9460" name="Picture 4" descr="DCP_08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3454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 descr="Terrac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733800"/>
            <a:ext cx="556260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8" descr="Desert ed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5562600" cy="363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0670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CA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2531" name="Picture 3" descr="Africa price of water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63525" y="-315913"/>
            <a:ext cx="3687763" cy="4430713"/>
          </a:xfrm>
          <a:noFill/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0"/>
            <a:ext cx="5940425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3917950"/>
            <a:ext cx="8677276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6338"/>
            <a:ext cx="2093913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743200"/>
            <a:ext cx="32035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284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15000"/>
            <a:ext cx="7772400" cy="838200"/>
          </a:xfrm>
        </p:spPr>
        <p:txBody>
          <a:bodyPr/>
          <a:lstStyle/>
          <a:p>
            <a:r>
              <a:rPr lang="en-US" sz="4000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The Importance of Personal Hygiene</a:t>
            </a:r>
          </a:p>
        </p:txBody>
      </p:sp>
      <p:pic>
        <p:nvPicPr>
          <p:cNvPr id="256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219200" y="304800"/>
            <a:ext cx="11201400" cy="5389563"/>
          </a:xfrm>
          <a:noFill/>
        </p:spPr>
      </p:pic>
    </p:spTree>
    <p:extLst>
      <p:ext uri="{BB962C8B-B14F-4D97-AF65-F5344CB8AC3E}">
        <p14:creationId xmlns:p14="http://schemas.microsoft.com/office/powerpoint/2010/main" val="2343232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708400" y="0"/>
            <a:ext cx="5435600" cy="692150"/>
          </a:xfrm>
        </p:spPr>
        <p:txBody>
          <a:bodyPr/>
          <a:lstStyle/>
          <a:p>
            <a:pPr marL="838200" indent="-838200" algn="l"/>
            <a:r>
              <a:rPr lang="en-CA" sz="28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Social development</a:t>
            </a:r>
          </a:p>
        </p:txBody>
      </p:sp>
      <p:pic>
        <p:nvPicPr>
          <p:cNvPr id="3481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609850"/>
            <a:ext cx="3046413" cy="4248150"/>
          </a:xfrm>
          <a:noFill/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159000"/>
            <a:ext cx="6084887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09975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3635375" y="692150"/>
            <a:ext cx="55086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2pPr>
            <a:lvl3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3pPr>
            <a:lvl4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4pPr>
            <a:lvl5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CA" sz="2400"/>
              <a:t> - The need for education</a:t>
            </a:r>
            <a:br>
              <a:rPr lang="en-CA" sz="2400"/>
            </a:br>
            <a:r>
              <a:rPr lang="en-CA" sz="2400"/>
              <a:t> - The effects of lack of drinking water and             sanitation on education</a:t>
            </a:r>
          </a:p>
        </p:txBody>
      </p:sp>
    </p:spTree>
    <p:extLst>
      <p:ext uri="{BB962C8B-B14F-4D97-AF65-F5344CB8AC3E}">
        <p14:creationId xmlns:p14="http://schemas.microsoft.com/office/powerpoint/2010/main" val="4167023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76200"/>
            <a:ext cx="8534400" cy="609600"/>
          </a:xfrm>
          <a:noFill/>
        </p:spPr>
        <p:txBody>
          <a:bodyPr lIns="0" rIns="0"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8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Ataturk dam, Euphrates River, Turkey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800600" y="1981200"/>
            <a:ext cx="41148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4161750" indent="-24161750"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2pPr>
            <a:lvl3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3pPr>
            <a:lvl4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4pPr>
            <a:lvl5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>
              <a:buClr>
                <a:schemeClr val="tx1"/>
              </a:buClr>
            </a:pPr>
            <a:endParaRPr lang="en-US" b="1">
              <a:solidFill>
                <a:schemeClr val="tx1"/>
              </a:solidFill>
              <a:latin typeface="Tahoma" charset="0"/>
            </a:endParaRPr>
          </a:p>
          <a:p>
            <a:pPr lvl="1">
              <a:buClr>
                <a:schemeClr val="tx1"/>
              </a:buClr>
            </a:pPr>
            <a:r>
              <a:rPr lang="en-US" b="1">
                <a:latin typeface="Tahoma" charset="0"/>
              </a:rPr>
              <a:t>	</a:t>
            </a:r>
          </a:p>
          <a:p>
            <a:pPr lvl="1" eaLnBrk="1" hangingPunct="1">
              <a:spcBef>
                <a:spcPct val="50000"/>
              </a:spcBef>
              <a:buClr>
                <a:schemeClr val="tx1"/>
              </a:buClr>
              <a:buFontTx/>
              <a:buChar char="•"/>
            </a:pPr>
            <a:endParaRPr lang="en-US" b="1">
              <a:solidFill>
                <a:schemeClr val="tx1"/>
              </a:solidFill>
              <a:latin typeface="Tahoma" charset="0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3352800" y="1600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2743200" y="2209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1943100" y="15716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65163"/>
            <a:ext cx="8763000" cy="6192837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928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381000" y="609600"/>
            <a:ext cx="8305800" cy="4800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schemeClr val="bg2"/>
              </a:solidFill>
              <a:cs typeface="Times New Roman" charset="0"/>
            </a:endParaRP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1327150" y="1430338"/>
            <a:ext cx="7391400" cy="3729037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8" name="Line 4"/>
          <p:cNvSpPr>
            <a:spLocks noChangeShapeType="1"/>
          </p:cNvSpPr>
          <p:nvPr/>
        </p:nvSpPr>
        <p:spPr bwMode="auto">
          <a:xfrm>
            <a:off x="1327150" y="4787900"/>
            <a:ext cx="7391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9" name="Line 5"/>
          <p:cNvSpPr>
            <a:spLocks noChangeShapeType="1"/>
          </p:cNvSpPr>
          <p:nvPr/>
        </p:nvSpPr>
        <p:spPr bwMode="auto">
          <a:xfrm>
            <a:off x="1327150" y="4416425"/>
            <a:ext cx="7391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>
            <a:off x="1327150" y="4044950"/>
            <a:ext cx="7391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1" name="Line 7"/>
          <p:cNvSpPr>
            <a:spLocks noChangeShapeType="1"/>
          </p:cNvSpPr>
          <p:nvPr/>
        </p:nvSpPr>
        <p:spPr bwMode="auto">
          <a:xfrm>
            <a:off x="1327150" y="3673475"/>
            <a:ext cx="7391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1327150" y="3302000"/>
            <a:ext cx="7391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>
            <a:off x="1327150" y="2916238"/>
            <a:ext cx="7391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auto">
          <a:xfrm>
            <a:off x="1327150" y="2544763"/>
            <a:ext cx="7391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>
            <a:off x="1327150" y="2173288"/>
            <a:ext cx="7391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>
            <a:off x="1327150" y="1801813"/>
            <a:ext cx="7391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7" name="Line 13"/>
          <p:cNvSpPr>
            <a:spLocks noChangeShapeType="1"/>
          </p:cNvSpPr>
          <p:nvPr/>
        </p:nvSpPr>
        <p:spPr bwMode="auto">
          <a:xfrm>
            <a:off x="1327150" y="1430338"/>
            <a:ext cx="7391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1327150" y="1430338"/>
            <a:ext cx="7391400" cy="3729037"/>
          </a:xfrm>
          <a:prstGeom prst="rect">
            <a:avLst/>
          </a:prstGeom>
          <a:noFill/>
          <a:ln w="14288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1492250" y="4814888"/>
            <a:ext cx="220663" cy="344487"/>
          </a:xfrm>
          <a:prstGeom prst="rect">
            <a:avLst/>
          </a:prstGeom>
          <a:solidFill>
            <a:srgbClr val="993366"/>
          </a:solidFill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2057400" y="4994275"/>
            <a:ext cx="233363" cy="165100"/>
          </a:xfrm>
          <a:prstGeom prst="rect">
            <a:avLst/>
          </a:prstGeom>
          <a:solidFill>
            <a:srgbClr val="993366"/>
          </a:solidFill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2635250" y="5118100"/>
            <a:ext cx="220663" cy="41275"/>
          </a:xfrm>
          <a:prstGeom prst="rect">
            <a:avLst/>
          </a:prstGeom>
          <a:solidFill>
            <a:srgbClr val="993366"/>
          </a:solidFill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02" name="Rectangle 18"/>
          <p:cNvSpPr>
            <a:spLocks noChangeArrowheads="1"/>
          </p:cNvSpPr>
          <p:nvPr/>
        </p:nvSpPr>
        <p:spPr bwMode="auto">
          <a:xfrm>
            <a:off x="3200400" y="4926013"/>
            <a:ext cx="219075" cy="233362"/>
          </a:xfrm>
          <a:prstGeom prst="rect">
            <a:avLst/>
          </a:prstGeom>
          <a:solidFill>
            <a:srgbClr val="993366"/>
          </a:solidFill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03" name="Rectangle 19"/>
          <p:cNvSpPr>
            <a:spLocks noChangeArrowheads="1"/>
          </p:cNvSpPr>
          <p:nvPr/>
        </p:nvSpPr>
        <p:spPr bwMode="auto">
          <a:xfrm>
            <a:off x="3763963" y="5062538"/>
            <a:ext cx="234950" cy="96837"/>
          </a:xfrm>
          <a:prstGeom prst="rect">
            <a:avLst/>
          </a:prstGeom>
          <a:solidFill>
            <a:srgbClr val="993366"/>
          </a:solidFill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04" name="Rectangle 20"/>
          <p:cNvSpPr>
            <a:spLocks noChangeArrowheads="1"/>
          </p:cNvSpPr>
          <p:nvPr/>
        </p:nvSpPr>
        <p:spPr bwMode="auto">
          <a:xfrm>
            <a:off x="4341813" y="5091113"/>
            <a:ext cx="220662" cy="68262"/>
          </a:xfrm>
          <a:prstGeom prst="rect">
            <a:avLst/>
          </a:prstGeom>
          <a:solidFill>
            <a:srgbClr val="993366"/>
          </a:solidFill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4906963" y="5103813"/>
            <a:ext cx="219075" cy="55562"/>
          </a:xfrm>
          <a:prstGeom prst="rect">
            <a:avLst/>
          </a:prstGeom>
          <a:solidFill>
            <a:srgbClr val="993366"/>
          </a:solidFill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06" name="Rectangle 22"/>
          <p:cNvSpPr>
            <a:spLocks noChangeArrowheads="1"/>
          </p:cNvSpPr>
          <p:nvPr/>
        </p:nvSpPr>
        <p:spPr bwMode="auto">
          <a:xfrm>
            <a:off x="5470525" y="4773613"/>
            <a:ext cx="220663" cy="385762"/>
          </a:xfrm>
          <a:prstGeom prst="rect">
            <a:avLst/>
          </a:prstGeom>
          <a:solidFill>
            <a:srgbClr val="993366"/>
          </a:solidFill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07" name="Rectangle 23"/>
          <p:cNvSpPr>
            <a:spLocks noChangeArrowheads="1"/>
          </p:cNvSpPr>
          <p:nvPr/>
        </p:nvSpPr>
        <p:spPr bwMode="auto">
          <a:xfrm>
            <a:off x="6035675" y="4953000"/>
            <a:ext cx="233363" cy="206375"/>
          </a:xfrm>
          <a:prstGeom prst="rect">
            <a:avLst/>
          </a:prstGeom>
          <a:solidFill>
            <a:srgbClr val="993366"/>
          </a:solidFill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08" name="Rectangle 24"/>
          <p:cNvSpPr>
            <a:spLocks noChangeArrowheads="1"/>
          </p:cNvSpPr>
          <p:nvPr/>
        </p:nvSpPr>
        <p:spPr bwMode="auto">
          <a:xfrm>
            <a:off x="6613525" y="4071938"/>
            <a:ext cx="220663" cy="1087437"/>
          </a:xfrm>
          <a:prstGeom prst="rect">
            <a:avLst/>
          </a:prstGeom>
          <a:solidFill>
            <a:srgbClr val="993366"/>
          </a:solidFill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09" name="Rectangle 25"/>
          <p:cNvSpPr>
            <a:spLocks noChangeArrowheads="1"/>
          </p:cNvSpPr>
          <p:nvPr/>
        </p:nvSpPr>
        <p:spPr bwMode="auto">
          <a:xfrm>
            <a:off x="7177088" y="3481388"/>
            <a:ext cx="220662" cy="1677987"/>
          </a:xfrm>
          <a:prstGeom prst="rect">
            <a:avLst/>
          </a:prstGeom>
          <a:solidFill>
            <a:srgbClr val="993366"/>
          </a:solidFill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10" name="Rectangle 26"/>
          <p:cNvSpPr>
            <a:spLocks noChangeArrowheads="1"/>
          </p:cNvSpPr>
          <p:nvPr/>
        </p:nvSpPr>
        <p:spPr bwMode="auto">
          <a:xfrm>
            <a:off x="7742238" y="4360863"/>
            <a:ext cx="233362" cy="798512"/>
          </a:xfrm>
          <a:prstGeom prst="rect">
            <a:avLst/>
          </a:prstGeom>
          <a:solidFill>
            <a:srgbClr val="993366"/>
          </a:solidFill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8320088" y="1223963"/>
            <a:ext cx="220662" cy="3935412"/>
          </a:xfrm>
          <a:prstGeom prst="rect">
            <a:avLst/>
          </a:prstGeom>
          <a:solidFill>
            <a:srgbClr val="993366"/>
          </a:solidFill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12" name="Line 28"/>
          <p:cNvSpPr>
            <a:spLocks noChangeShapeType="1"/>
          </p:cNvSpPr>
          <p:nvPr/>
        </p:nvSpPr>
        <p:spPr bwMode="auto">
          <a:xfrm>
            <a:off x="1327150" y="1430338"/>
            <a:ext cx="1588" cy="37290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3" name="Line 29"/>
          <p:cNvSpPr>
            <a:spLocks noChangeShapeType="1"/>
          </p:cNvSpPr>
          <p:nvPr/>
        </p:nvSpPr>
        <p:spPr bwMode="auto">
          <a:xfrm>
            <a:off x="1258888" y="5159375"/>
            <a:ext cx="68262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4" name="Line 30"/>
          <p:cNvSpPr>
            <a:spLocks noChangeShapeType="1"/>
          </p:cNvSpPr>
          <p:nvPr/>
        </p:nvSpPr>
        <p:spPr bwMode="auto">
          <a:xfrm>
            <a:off x="1258888" y="4787900"/>
            <a:ext cx="68262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5" name="Line 31"/>
          <p:cNvSpPr>
            <a:spLocks noChangeShapeType="1"/>
          </p:cNvSpPr>
          <p:nvPr/>
        </p:nvSpPr>
        <p:spPr bwMode="auto">
          <a:xfrm>
            <a:off x="1258888" y="4416425"/>
            <a:ext cx="68262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6" name="Line 32"/>
          <p:cNvSpPr>
            <a:spLocks noChangeShapeType="1"/>
          </p:cNvSpPr>
          <p:nvPr/>
        </p:nvSpPr>
        <p:spPr bwMode="auto">
          <a:xfrm>
            <a:off x="1258888" y="4044950"/>
            <a:ext cx="68262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7" name="Line 33"/>
          <p:cNvSpPr>
            <a:spLocks noChangeShapeType="1"/>
          </p:cNvSpPr>
          <p:nvPr/>
        </p:nvSpPr>
        <p:spPr bwMode="auto">
          <a:xfrm>
            <a:off x="1258888" y="3673475"/>
            <a:ext cx="68262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8" name="Line 34"/>
          <p:cNvSpPr>
            <a:spLocks noChangeShapeType="1"/>
          </p:cNvSpPr>
          <p:nvPr/>
        </p:nvSpPr>
        <p:spPr bwMode="auto">
          <a:xfrm>
            <a:off x="1258888" y="3302000"/>
            <a:ext cx="68262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9" name="Line 35"/>
          <p:cNvSpPr>
            <a:spLocks noChangeShapeType="1"/>
          </p:cNvSpPr>
          <p:nvPr/>
        </p:nvSpPr>
        <p:spPr bwMode="auto">
          <a:xfrm>
            <a:off x="1258888" y="2916238"/>
            <a:ext cx="6826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0" name="Line 36"/>
          <p:cNvSpPr>
            <a:spLocks noChangeShapeType="1"/>
          </p:cNvSpPr>
          <p:nvPr/>
        </p:nvSpPr>
        <p:spPr bwMode="auto">
          <a:xfrm>
            <a:off x="1258888" y="2544763"/>
            <a:ext cx="6826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1" name="Line 37"/>
          <p:cNvSpPr>
            <a:spLocks noChangeShapeType="1"/>
          </p:cNvSpPr>
          <p:nvPr/>
        </p:nvSpPr>
        <p:spPr bwMode="auto">
          <a:xfrm>
            <a:off x="1258888" y="2173288"/>
            <a:ext cx="6826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2" name="Line 38"/>
          <p:cNvSpPr>
            <a:spLocks noChangeShapeType="1"/>
          </p:cNvSpPr>
          <p:nvPr/>
        </p:nvSpPr>
        <p:spPr bwMode="auto">
          <a:xfrm>
            <a:off x="1258888" y="1801813"/>
            <a:ext cx="6826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3" name="Line 39"/>
          <p:cNvSpPr>
            <a:spLocks noChangeShapeType="1"/>
          </p:cNvSpPr>
          <p:nvPr/>
        </p:nvSpPr>
        <p:spPr bwMode="auto">
          <a:xfrm>
            <a:off x="1258888" y="1430338"/>
            <a:ext cx="6826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4" name="Line 40"/>
          <p:cNvSpPr>
            <a:spLocks noChangeShapeType="1"/>
          </p:cNvSpPr>
          <p:nvPr/>
        </p:nvSpPr>
        <p:spPr bwMode="auto">
          <a:xfrm>
            <a:off x="1327150" y="5159375"/>
            <a:ext cx="7391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5" name="Line 41"/>
          <p:cNvSpPr>
            <a:spLocks noChangeShapeType="1"/>
          </p:cNvSpPr>
          <p:nvPr/>
        </p:nvSpPr>
        <p:spPr bwMode="auto">
          <a:xfrm flipV="1">
            <a:off x="1327150" y="5159375"/>
            <a:ext cx="1588" cy="68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6" name="Line 42"/>
          <p:cNvSpPr>
            <a:spLocks noChangeShapeType="1"/>
          </p:cNvSpPr>
          <p:nvPr/>
        </p:nvSpPr>
        <p:spPr bwMode="auto">
          <a:xfrm flipV="1">
            <a:off x="1892300" y="5159375"/>
            <a:ext cx="1588" cy="68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7" name="Line 43"/>
          <p:cNvSpPr>
            <a:spLocks noChangeShapeType="1"/>
          </p:cNvSpPr>
          <p:nvPr/>
        </p:nvSpPr>
        <p:spPr bwMode="auto">
          <a:xfrm flipV="1">
            <a:off x="2470150" y="5159375"/>
            <a:ext cx="1588" cy="68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8" name="Line 44"/>
          <p:cNvSpPr>
            <a:spLocks noChangeShapeType="1"/>
          </p:cNvSpPr>
          <p:nvPr/>
        </p:nvSpPr>
        <p:spPr bwMode="auto">
          <a:xfrm flipV="1">
            <a:off x="3035300" y="5159375"/>
            <a:ext cx="1588" cy="68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9" name="Line 45"/>
          <p:cNvSpPr>
            <a:spLocks noChangeShapeType="1"/>
          </p:cNvSpPr>
          <p:nvPr/>
        </p:nvSpPr>
        <p:spPr bwMode="auto">
          <a:xfrm flipV="1">
            <a:off x="3598863" y="5159375"/>
            <a:ext cx="1587" cy="68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30" name="Line 46"/>
          <p:cNvSpPr>
            <a:spLocks noChangeShapeType="1"/>
          </p:cNvSpPr>
          <p:nvPr/>
        </p:nvSpPr>
        <p:spPr bwMode="auto">
          <a:xfrm flipV="1">
            <a:off x="4176713" y="5159375"/>
            <a:ext cx="1587" cy="68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31" name="Line 47"/>
          <p:cNvSpPr>
            <a:spLocks noChangeShapeType="1"/>
          </p:cNvSpPr>
          <p:nvPr/>
        </p:nvSpPr>
        <p:spPr bwMode="auto">
          <a:xfrm flipV="1">
            <a:off x="4741863" y="5159375"/>
            <a:ext cx="1587" cy="68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32" name="Line 48"/>
          <p:cNvSpPr>
            <a:spLocks noChangeShapeType="1"/>
          </p:cNvSpPr>
          <p:nvPr/>
        </p:nvSpPr>
        <p:spPr bwMode="auto">
          <a:xfrm flipV="1">
            <a:off x="5305425" y="5159375"/>
            <a:ext cx="1588" cy="68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33" name="Line 49"/>
          <p:cNvSpPr>
            <a:spLocks noChangeShapeType="1"/>
          </p:cNvSpPr>
          <p:nvPr/>
        </p:nvSpPr>
        <p:spPr bwMode="auto">
          <a:xfrm flipV="1">
            <a:off x="5870575" y="5159375"/>
            <a:ext cx="1588" cy="68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34" name="Line 50"/>
          <p:cNvSpPr>
            <a:spLocks noChangeShapeType="1"/>
          </p:cNvSpPr>
          <p:nvPr/>
        </p:nvSpPr>
        <p:spPr bwMode="auto">
          <a:xfrm flipV="1">
            <a:off x="6448425" y="5159375"/>
            <a:ext cx="1588" cy="68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35" name="Line 51"/>
          <p:cNvSpPr>
            <a:spLocks noChangeShapeType="1"/>
          </p:cNvSpPr>
          <p:nvPr/>
        </p:nvSpPr>
        <p:spPr bwMode="auto">
          <a:xfrm flipV="1">
            <a:off x="7011988" y="5159375"/>
            <a:ext cx="1587" cy="68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36" name="Line 52"/>
          <p:cNvSpPr>
            <a:spLocks noChangeShapeType="1"/>
          </p:cNvSpPr>
          <p:nvPr/>
        </p:nvSpPr>
        <p:spPr bwMode="auto">
          <a:xfrm flipV="1">
            <a:off x="7577138" y="5159375"/>
            <a:ext cx="1587" cy="68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37" name="Line 53"/>
          <p:cNvSpPr>
            <a:spLocks noChangeShapeType="1"/>
          </p:cNvSpPr>
          <p:nvPr/>
        </p:nvSpPr>
        <p:spPr bwMode="auto">
          <a:xfrm flipV="1">
            <a:off x="8154988" y="5159375"/>
            <a:ext cx="1587" cy="68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38" name="Line 54"/>
          <p:cNvSpPr>
            <a:spLocks noChangeShapeType="1"/>
          </p:cNvSpPr>
          <p:nvPr/>
        </p:nvSpPr>
        <p:spPr bwMode="auto">
          <a:xfrm flipV="1">
            <a:off x="8718550" y="5159375"/>
            <a:ext cx="1588" cy="68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39" name="Rectangle 55"/>
          <p:cNvSpPr>
            <a:spLocks noChangeArrowheads="1"/>
          </p:cNvSpPr>
          <p:nvPr/>
        </p:nvSpPr>
        <p:spPr bwMode="auto">
          <a:xfrm rot="-5400000">
            <a:off x="1381125" y="4332288"/>
            <a:ext cx="4953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b="1">
                <a:solidFill>
                  <a:srgbClr val="000000"/>
                </a:solidFill>
                <a:latin typeface="Arial" charset="0"/>
                <a:cs typeface="Times New Roman" charset="0"/>
              </a:rPr>
              <a:t>184</a:t>
            </a:r>
            <a:endParaRPr lang="en-US" sz="2400">
              <a:solidFill>
                <a:schemeClr val="tx1"/>
              </a:solidFill>
              <a:cs typeface="Times New Roman" charset="0"/>
            </a:endParaRPr>
          </a:p>
        </p:txBody>
      </p:sp>
      <p:sp>
        <p:nvSpPr>
          <p:cNvPr id="42040" name="Rectangle 56"/>
          <p:cNvSpPr>
            <a:spLocks noChangeArrowheads="1"/>
          </p:cNvSpPr>
          <p:nvPr/>
        </p:nvSpPr>
        <p:spPr bwMode="auto">
          <a:xfrm rot="-5400000">
            <a:off x="2008187" y="4573588"/>
            <a:ext cx="371475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b="1">
                <a:solidFill>
                  <a:srgbClr val="000000"/>
                </a:solidFill>
                <a:latin typeface="Arial" charset="0"/>
                <a:cs typeface="Times New Roman" charset="0"/>
              </a:rPr>
              <a:t>85</a:t>
            </a:r>
            <a:endParaRPr lang="en-US" sz="2400">
              <a:solidFill>
                <a:schemeClr val="tx1"/>
              </a:solidFill>
              <a:cs typeface="Times New Roman" charset="0"/>
            </a:endParaRPr>
          </a:p>
        </p:txBody>
      </p:sp>
      <p:sp>
        <p:nvSpPr>
          <p:cNvPr id="42041" name="Rectangle 57"/>
          <p:cNvSpPr>
            <a:spLocks noChangeArrowheads="1"/>
          </p:cNvSpPr>
          <p:nvPr/>
        </p:nvSpPr>
        <p:spPr bwMode="auto">
          <a:xfrm rot="-5400000">
            <a:off x="2586037" y="4697413"/>
            <a:ext cx="371475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b="1">
                <a:solidFill>
                  <a:srgbClr val="000000"/>
                </a:solidFill>
                <a:latin typeface="Arial" charset="0"/>
                <a:cs typeface="Times New Roman" charset="0"/>
              </a:rPr>
              <a:t>21</a:t>
            </a:r>
            <a:endParaRPr lang="en-US" sz="2400">
              <a:solidFill>
                <a:schemeClr val="tx1"/>
              </a:solidFill>
              <a:cs typeface="Times New Roman" charset="0"/>
            </a:endParaRPr>
          </a:p>
        </p:txBody>
      </p:sp>
      <p:sp>
        <p:nvSpPr>
          <p:cNvPr id="42042" name="Rectangle 58"/>
          <p:cNvSpPr>
            <a:spLocks noChangeArrowheads="1"/>
          </p:cNvSpPr>
          <p:nvPr/>
        </p:nvSpPr>
        <p:spPr bwMode="auto">
          <a:xfrm rot="-5400000">
            <a:off x="3087688" y="4441825"/>
            <a:ext cx="4953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b="1">
                <a:solidFill>
                  <a:srgbClr val="000000"/>
                </a:solidFill>
                <a:latin typeface="Arial" charset="0"/>
                <a:cs typeface="Times New Roman" charset="0"/>
              </a:rPr>
              <a:t>126</a:t>
            </a:r>
            <a:endParaRPr lang="en-US" sz="2400">
              <a:solidFill>
                <a:schemeClr val="tx1"/>
              </a:solidFill>
              <a:cs typeface="Times New Roman" charset="0"/>
            </a:endParaRPr>
          </a:p>
        </p:txBody>
      </p:sp>
      <p:sp>
        <p:nvSpPr>
          <p:cNvPr id="42043" name="Rectangle 59"/>
          <p:cNvSpPr>
            <a:spLocks noChangeArrowheads="1"/>
          </p:cNvSpPr>
          <p:nvPr/>
        </p:nvSpPr>
        <p:spPr bwMode="auto">
          <a:xfrm rot="-5400000">
            <a:off x="3714750" y="4641851"/>
            <a:ext cx="371475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b="1">
                <a:solidFill>
                  <a:srgbClr val="000000"/>
                </a:solidFill>
                <a:latin typeface="Arial" charset="0"/>
                <a:cs typeface="Times New Roman" charset="0"/>
              </a:rPr>
              <a:t>55</a:t>
            </a:r>
            <a:endParaRPr lang="en-US" sz="2400">
              <a:solidFill>
                <a:schemeClr val="tx1"/>
              </a:solidFill>
              <a:cs typeface="Times New Roman" charset="0"/>
            </a:endParaRPr>
          </a:p>
        </p:txBody>
      </p:sp>
      <p:sp>
        <p:nvSpPr>
          <p:cNvPr id="42044" name="Rectangle 60"/>
          <p:cNvSpPr>
            <a:spLocks noChangeArrowheads="1"/>
          </p:cNvSpPr>
          <p:nvPr/>
        </p:nvSpPr>
        <p:spPr bwMode="auto">
          <a:xfrm rot="-5400000">
            <a:off x="4292600" y="4668838"/>
            <a:ext cx="371475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b="1">
                <a:solidFill>
                  <a:srgbClr val="000000"/>
                </a:solidFill>
                <a:latin typeface="Arial" charset="0"/>
                <a:cs typeface="Times New Roman" charset="0"/>
              </a:rPr>
              <a:t>38</a:t>
            </a:r>
            <a:endParaRPr lang="en-US" sz="2400">
              <a:solidFill>
                <a:schemeClr val="tx1"/>
              </a:solidFill>
              <a:cs typeface="Times New Roman" charset="0"/>
            </a:endParaRPr>
          </a:p>
        </p:txBody>
      </p:sp>
      <p:sp>
        <p:nvSpPr>
          <p:cNvPr id="42045" name="Rectangle 61"/>
          <p:cNvSpPr>
            <a:spLocks noChangeArrowheads="1"/>
          </p:cNvSpPr>
          <p:nvPr/>
        </p:nvSpPr>
        <p:spPr bwMode="auto">
          <a:xfrm rot="-5400000">
            <a:off x="4856162" y="4683126"/>
            <a:ext cx="371475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b="1">
                <a:solidFill>
                  <a:srgbClr val="000000"/>
                </a:solidFill>
                <a:latin typeface="Arial" charset="0"/>
                <a:cs typeface="Times New Roman" charset="0"/>
              </a:rPr>
              <a:t>29</a:t>
            </a:r>
            <a:endParaRPr lang="en-US" sz="2400">
              <a:solidFill>
                <a:schemeClr val="tx1"/>
              </a:solidFill>
              <a:cs typeface="Times New Roman" charset="0"/>
            </a:endParaRPr>
          </a:p>
        </p:txBody>
      </p:sp>
      <p:sp>
        <p:nvSpPr>
          <p:cNvPr id="42046" name="Rectangle 62"/>
          <p:cNvSpPr>
            <a:spLocks noChangeArrowheads="1"/>
          </p:cNvSpPr>
          <p:nvPr/>
        </p:nvSpPr>
        <p:spPr bwMode="auto">
          <a:xfrm rot="-5400000">
            <a:off x="5359400" y="4291013"/>
            <a:ext cx="4953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b="1">
                <a:solidFill>
                  <a:srgbClr val="000000"/>
                </a:solidFill>
                <a:latin typeface="Arial" charset="0"/>
                <a:cs typeface="Times New Roman" charset="0"/>
              </a:rPr>
              <a:t>204</a:t>
            </a:r>
            <a:endParaRPr lang="en-US" sz="2400">
              <a:solidFill>
                <a:schemeClr val="tx1"/>
              </a:solidFill>
              <a:cs typeface="Times New Roman" charset="0"/>
            </a:endParaRPr>
          </a:p>
        </p:txBody>
      </p:sp>
      <p:sp>
        <p:nvSpPr>
          <p:cNvPr id="42047" name="Rectangle 63"/>
          <p:cNvSpPr>
            <a:spLocks noChangeArrowheads="1"/>
          </p:cNvSpPr>
          <p:nvPr/>
        </p:nvSpPr>
        <p:spPr bwMode="auto">
          <a:xfrm rot="-5400000">
            <a:off x="5922963" y="4470400"/>
            <a:ext cx="4953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b="1">
                <a:solidFill>
                  <a:srgbClr val="000000"/>
                </a:solidFill>
                <a:latin typeface="Arial" charset="0"/>
                <a:cs typeface="Times New Roman" charset="0"/>
              </a:rPr>
              <a:t>114</a:t>
            </a:r>
            <a:endParaRPr lang="en-US" sz="2400">
              <a:solidFill>
                <a:schemeClr val="tx1"/>
              </a:solidFill>
              <a:cs typeface="Times New Roman" charset="0"/>
            </a:endParaRPr>
          </a:p>
        </p:txBody>
      </p:sp>
      <p:sp>
        <p:nvSpPr>
          <p:cNvPr id="42048" name="Rectangle 64"/>
          <p:cNvSpPr>
            <a:spLocks noChangeArrowheads="1"/>
          </p:cNvSpPr>
          <p:nvPr/>
        </p:nvSpPr>
        <p:spPr bwMode="auto">
          <a:xfrm rot="-5400000">
            <a:off x="6502400" y="3589338"/>
            <a:ext cx="4953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b="1">
                <a:solidFill>
                  <a:srgbClr val="000000"/>
                </a:solidFill>
                <a:latin typeface="Arial" charset="0"/>
                <a:cs typeface="Times New Roman" charset="0"/>
              </a:rPr>
              <a:t>581</a:t>
            </a:r>
            <a:endParaRPr lang="en-US" sz="2400">
              <a:solidFill>
                <a:schemeClr val="tx1"/>
              </a:solidFill>
              <a:cs typeface="Times New Roman" charset="0"/>
            </a:endParaRPr>
          </a:p>
        </p:txBody>
      </p:sp>
      <p:sp>
        <p:nvSpPr>
          <p:cNvPr id="42049" name="Rectangle 65"/>
          <p:cNvSpPr>
            <a:spLocks noChangeArrowheads="1"/>
          </p:cNvSpPr>
          <p:nvPr/>
        </p:nvSpPr>
        <p:spPr bwMode="auto">
          <a:xfrm rot="-5400000">
            <a:off x="7065963" y="2997200"/>
            <a:ext cx="4953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b="1">
                <a:solidFill>
                  <a:srgbClr val="000000"/>
                </a:solidFill>
                <a:latin typeface="Arial" charset="0"/>
                <a:cs typeface="Times New Roman" charset="0"/>
              </a:rPr>
              <a:t>900</a:t>
            </a:r>
            <a:endParaRPr lang="en-US" sz="2400">
              <a:solidFill>
                <a:schemeClr val="tx1"/>
              </a:solidFill>
              <a:cs typeface="Times New Roman" charset="0"/>
            </a:endParaRPr>
          </a:p>
        </p:txBody>
      </p:sp>
      <p:sp>
        <p:nvSpPr>
          <p:cNvPr id="42050" name="Rectangle 66"/>
          <p:cNvSpPr>
            <a:spLocks noChangeArrowheads="1"/>
          </p:cNvSpPr>
          <p:nvPr/>
        </p:nvSpPr>
        <p:spPr bwMode="auto">
          <a:xfrm rot="-5400000">
            <a:off x="7631113" y="3878263"/>
            <a:ext cx="4953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b="1">
                <a:solidFill>
                  <a:srgbClr val="000000"/>
                </a:solidFill>
                <a:latin typeface="Arial" charset="0"/>
                <a:cs typeface="Times New Roman" charset="0"/>
              </a:rPr>
              <a:t>430</a:t>
            </a:r>
            <a:endParaRPr lang="en-US" sz="2400">
              <a:solidFill>
                <a:schemeClr val="tx1"/>
              </a:solidFill>
              <a:cs typeface="Times New Roman" charset="0"/>
            </a:endParaRPr>
          </a:p>
        </p:txBody>
      </p:sp>
      <p:sp>
        <p:nvSpPr>
          <p:cNvPr id="42051" name="Rectangle 67"/>
          <p:cNvSpPr>
            <a:spLocks noChangeArrowheads="1"/>
          </p:cNvSpPr>
          <p:nvPr/>
        </p:nvSpPr>
        <p:spPr bwMode="auto">
          <a:xfrm>
            <a:off x="8153400" y="838200"/>
            <a:ext cx="4826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b="1">
                <a:solidFill>
                  <a:srgbClr val="000000"/>
                </a:solidFill>
                <a:latin typeface="Arial" charset="0"/>
                <a:cs typeface="Times New Roman" charset="0"/>
              </a:rPr>
              <a:t>2108</a:t>
            </a:r>
            <a:endParaRPr lang="en-US" sz="2400">
              <a:solidFill>
                <a:schemeClr val="tx1"/>
              </a:solidFill>
              <a:cs typeface="Times New Roman" charset="0"/>
            </a:endParaRPr>
          </a:p>
        </p:txBody>
      </p:sp>
      <p:sp>
        <p:nvSpPr>
          <p:cNvPr id="42052" name="Rectangle 68"/>
          <p:cNvSpPr>
            <a:spLocks noChangeArrowheads="1"/>
          </p:cNvSpPr>
          <p:nvPr/>
        </p:nvSpPr>
        <p:spPr bwMode="auto">
          <a:xfrm>
            <a:off x="1025525" y="5035550"/>
            <a:ext cx="22066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>
                <a:solidFill>
                  <a:srgbClr val="000000"/>
                </a:solidFill>
                <a:latin typeface="Arial" charset="0"/>
                <a:cs typeface="Times New Roman" charset="0"/>
              </a:rPr>
              <a:t>0</a:t>
            </a:r>
            <a:endParaRPr lang="en-US" sz="2400">
              <a:solidFill>
                <a:schemeClr val="tx1"/>
              </a:solidFill>
              <a:cs typeface="Times New Roman" charset="0"/>
            </a:endParaRPr>
          </a:p>
        </p:txBody>
      </p:sp>
      <p:sp>
        <p:nvSpPr>
          <p:cNvPr id="42053" name="Rectangle 69"/>
          <p:cNvSpPr>
            <a:spLocks noChangeArrowheads="1"/>
          </p:cNvSpPr>
          <p:nvPr/>
        </p:nvSpPr>
        <p:spPr bwMode="auto">
          <a:xfrm>
            <a:off x="777875" y="4664075"/>
            <a:ext cx="4810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>
                <a:solidFill>
                  <a:srgbClr val="000000"/>
                </a:solidFill>
                <a:latin typeface="Arial" charset="0"/>
                <a:cs typeface="Times New Roman" charset="0"/>
              </a:rPr>
              <a:t>200</a:t>
            </a:r>
            <a:endParaRPr lang="en-US" sz="2400">
              <a:solidFill>
                <a:schemeClr val="tx1"/>
              </a:solidFill>
              <a:cs typeface="Times New Roman" charset="0"/>
            </a:endParaRPr>
          </a:p>
        </p:txBody>
      </p:sp>
      <p:sp>
        <p:nvSpPr>
          <p:cNvPr id="42054" name="Rectangle 70"/>
          <p:cNvSpPr>
            <a:spLocks noChangeArrowheads="1"/>
          </p:cNvSpPr>
          <p:nvPr/>
        </p:nvSpPr>
        <p:spPr bwMode="auto">
          <a:xfrm>
            <a:off x="777875" y="4292600"/>
            <a:ext cx="4810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>
                <a:solidFill>
                  <a:srgbClr val="000000"/>
                </a:solidFill>
                <a:latin typeface="Arial" charset="0"/>
                <a:cs typeface="Times New Roman" charset="0"/>
              </a:rPr>
              <a:t>400</a:t>
            </a:r>
            <a:endParaRPr lang="en-US" sz="2400">
              <a:solidFill>
                <a:schemeClr val="tx1"/>
              </a:solidFill>
              <a:cs typeface="Times New Roman" charset="0"/>
            </a:endParaRPr>
          </a:p>
        </p:txBody>
      </p:sp>
      <p:sp>
        <p:nvSpPr>
          <p:cNvPr id="42055" name="Rectangle 71"/>
          <p:cNvSpPr>
            <a:spLocks noChangeArrowheads="1"/>
          </p:cNvSpPr>
          <p:nvPr/>
        </p:nvSpPr>
        <p:spPr bwMode="auto">
          <a:xfrm>
            <a:off x="777875" y="3921125"/>
            <a:ext cx="4810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>
                <a:solidFill>
                  <a:srgbClr val="000000"/>
                </a:solidFill>
                <a:latin typeface="Arial" charset="0"/>
                <a:cs typeface="Times New Roman" charset="0"/>
              </a:rPr>
              <a:t>600</a:t>
            </a:r>
            <a:endParaRPr lang="en-US" sz="2400">
              <a:solidFill>
                <a:schemeClr val="tx1"/>
              </a:solidFill>
              <a:cs typeface="Times New Roman" charset="0"/>
            </a:endParaRPr>
          </a:p>
        </p:txBody>
      </p:sp>
      <p:sp>
        <p:nvSpPr>
          <p:cNvPr id="42056" name="Rectangle 72"/>
          <p:cNvSpPr>
            <a:spLocks noChangeArrowheads="1"/>
          </p:cNvSpPr>
          <p:nvPr/>
        </p:nvSpPr>
        <p:spPr bwMode="auto">
          <a:xfrm>
            <a:off x="777875" y="3549650"/>
            <a:ext cx="4810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>
                <a:solidFill>
                  <a:srgbClr val="000000"/>
                </a:solidFill>
                <a:latin typeface="Arial" charset="0"/>
                <a:cs typeface="Times New Roman" charset="0"/>
              </a:rPr>
              <a:t>800</a:t>
            </a:r>
            <a:endParaRPr lang="en-US" sz="2400">
              <a:solidFill>
                <a:schemeClr val="tx1"/>
              </a:solidFill>
              <a:cs typeface="Times New Roman" charset="0"/>
            </a:endParaRPr>
          </a:p>
        </p:txBody>
      </p:sp>
      <p:sp>
        <p:nvSpPr>
          <p:cNvPr id="42057" name="Rectangle 73"/>
          <p:cNvSpPr>
            <a:spLocks noChangeArrowheads="1"/>
          </p:cNvSpPr>
          <p:nvPr/>
        </p:nvSpPr>
        <p:spPr bwMode="auto">
          <a:xfrm>
            <a:off x="598488" y="3178175"/>
            <a:ext cx="688975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>
                <a:solidFill>
                  <a:srgbClr val="000000"/>
                </a:solidFill>
                <a:latin typeface="Arial" charset="0"/>
                <a:cs typeface="Times New Roman" charset="0"/>
              </a:rPr>
              <a:t>1,000</a:t>
            </a:r>
            <a:endParaRPr lang="en-US" sz="2400">
              <a:solidFill>
                <a:schemeClr val="tx1"/>
              </a:solidFill>
              <a:cs typeface="Times New Roman" charset="0"/>
            </a:endParaRPr>
          </a:p>
        </p:txBody>
      </p:sp>
      <p:sp>
        <p:nvSpPr>
          <p:cNvPr id="42058" name="Rectangle 74"/>
          <p:cNvSpPr>
            <a:spLocks noChangeArrowheads="1"/>
          </p:cNvSpPr>
          <p:nvPr/>
        </p:nvSpPr>
        <p:spPr bwMode="auto">
          <a:xfrm>
            <a:off x="598488" y="2792413"/>
            <a:ext cx="688975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>
                <a:solidFill>
                  <a:srgbClr val="000000"/>
                </a:solidFill>
                <a:latin typeface="Arial" charset="0"/>
                <a:cs typeface="Times New Roman" charset="0"/>
              </a:rPr>
              <a:t>1,200</a:t>
            </a:r>
            <a:endParaRPr lang="en-US" sz="2400">
              <a:solidFill>
                <a:schemeClr val="tx1"/>
              </a:solidFill>
              <a:cs typeface="Times New Roman" charset="0"/>
            </a:endParaRPr>
          </a:p>
        </p:txBody>
      </p:sp>
      <p:sp>
        <p:nvSpPr>
          <p:cNvPr id="42059" name="Rectangle 75"/>
          <p:cNvSpPr>
            <a:spLocks noChangeArrowheads="1"/>
          </p:cNvSpPr>
          <p:nvPr/>
        </p:nvSpPr>
        <p:spPr bwMode="auto">
          <a:xfrm>
            <a:off x="598488" y="2420938"/>
            <a:ext cx="688975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>
                <a:solidFill>
                  <a:srgbClr val="000000"/>
                </a:solidFill>
                <a:latin typeface="Arial" charset="0"/>
                <a:cs typeface="Times New Roman" charset="0"/>
              </a:rPr>
              <a:t>1,400</a:t>
            </a:r>
            <a:endParaRPr lang="en-US" sz="2400">
              <a:solidFill>
                <a:schemeClr val="tx1"/>
              </a:solidFill>
              <a:cs typeface="Times New Roman" charset="0"/>
            </a:endParaRPr>
          </a:p>
        </p:txBody>
      </p:sp>
      <p:sp>
        <p:nvSpPr>
          <p:cNvPr id="42060" name="Rectangle 76"/>
          <p:cNvSpPr>
            <a:spLocks noChangeArrowheads="1"/>
          </p:cNvSpPr>
          <p:nvPr/>
        </p:nvSpPr>
        <p:spPr bwMode="auto">
          <a:xfrm>
            <a:off x="598488" y="2049463"/>
            <a:ext cx="688975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>
                <a:solidFill>
                  <a:srgbClr val="000000"/>
                </a:solidFill>
                <a:latin typeface="Arial" charset="0"/>
                <a:cs typeface="Times New Roman" charset="0"/>
              </a:rPr>
              <a:t>1,600</a:t>
            </a:r>
            <a:endParaRPr lang="en-US" sz="2400">
              <a:solidFill>
                <a:schemeClr val="tx1"/>
              </a:solidFill>
              <a:cs typeface="Times New Roman" charset="0"/>
            </a:endParaRPr>
          </a:p>
        </p:txBody>
      </p:sp>
      <p:sp>
        <p:nvSpPr>
          <p:cNvPr id="42061" name="Rectangle 77"/>
          <p:cNvSpPr>
            <a:spLocks noChangeArrowheads="1"/>
          </p:cNvSpPr>
          <p:nvPr/>
        </p:nvSpPr>
        <p:spPr bwMode="auto">
          <a:xfrm>
            <a:off x="598488" y="1677988"/>
            <a:ext cx="688975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>
                <a:solidFill>
                  <a:srgbClr val="000000"/>
                </a:solidFill>
                <a:latin typeface="Arial" charset="0"/>
                <a:cs typeface="Times New Roman" charset="0"/>
              </a:rPr>
              <a:t>1,800</a:t>
            </a:r>
            <a:endParaRPr lang="en-US" sz="2400">
              <a:solidFill>
                <a:schemeClr val="tx1"/>
              </a:solidFill>
              <a:cs typeface="Times New Roman" charset="0"/>
            </a:endParaRPr>
          </a:p>
        </p:txBody>
      </p:sp>
      <p:sp>
        <p:nvSpPr>
          <p:cNvPr id="42062" name="Rectangle 78"/>
          <p:cNvSpPr>
            <a:spLocks noChangeArrowheads="1"/>
          </p:cNvSpPr>
          <p:nvPr/>
        </p:nvSpPr>
        <p:spPr bwMode="auto">
          <a:xfrm>
            <a:off x="598488" y="1306513"/>
            <a:ext cx="688975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>
                <a:solidFill>
                  <a:srgbClr val="000000"/>
                </a:solidFill>
                <a:latin typeface="Arial" charset="0"/>
                <a:cs typeface="Times New Roman" charset="0"/>
              </a:rPr>
              <a:t>2,000</a:t>
            </a:r>
            <a:endParaRPr lang="en-US" sz="2400">
              <a:solidFill>
                <a:schemeClr val="tx1"/>
              </a:solidFill>
              <a:cs typeface="Times New Roman" charset="0"/>
            </a:endParaRPr>
          </a:p>
        </p:txBody>
      </p:sp>
      <p:sp>
        <p:nvSpPr>
          <p:cNvPr id="42063" name="Rectangle 79"/>
          <p:cNvSpPr>
            <a:spLocks noChangeArrowheads="1"/>
          </p:cNvSpPr>
          <p:nvPr/>
        </p:nvSpPr>
        <p:spPr bwMode="auto">
          <a:xfrm rot="-5400000">
            <a:off x="1043781" y="5604670"/>
            <a:ext cx="1184275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>
                <a:solidFill>
                  <a:srgbClr val="000000"/>
                </a:solidFill>
                <a:latin typeface="Arial" charset="0"/>
                <a:cs typeface="Times New Roman" charset="0"/>
              </a:rPr>
              <a:t>Cameroon</a:t>
            </a:r>
            <a:endParaRPr lang="en-US" sz="2400">
              <a:solidFill>
                <a:schemeClr val="tx1"/>
              </a:solidFill>
              <a:cs typeface="Times New Roman" charset="0"/>
            </a:endParaRPr>
          </a:p>
        </p:txBody>
      </p:sp>
      <p:sp>
        <p:nvSpPr>
          <p:cNvPr id="42064" name="Rectangle 80"/>
          <p:cNvSpPr>
            <a:spLocks noChangeArrowheads="1"/>
          </p:cNvSpPr>
          <p:nvPr/>
        </p:nvSpPr>
        <p:spPr bwMode="auto">
          <a:xfrm rot="-5400000">
            <a:off x="1779588" y="5459412"/>
            <a:ext cx="839788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>
                <a:solidFill>
                  <a:srgbClr val="000000"/>
                </a:solidFill>
                <a:latin typeface="Arial" charset="0"/>
                <a:cs typeface="Times New Roman" charset="0"/>
              </a:rPr>
              <a:t>Nigeria</a:t>
            </a:r>
            <a:endParaRPr lang="en-US" sz="2400">
              <a:solidFill>
                <a:schemeClr val="tx1"/>
              </a:solidFill>
              <a:cs typeface="Times New Roman" charset="0"/>
            </a:endParaRPr>
          </a:p>
        </p:txBody>
      </p:sp>
      <p:sp>
        <p:nvSpPr>
          <p:cNvPr id="42065" name="Rectangle 81"/>
          <p:cNvSpPr>
            <a:spLocks noChangeArrowheads="1"/>
          </p:cNvSpPr>
          <p:nvPr/>
        </p:nvSpPr>
        <p:spPr bwMode="auto">
          <a:xfrm rot="-5400000">
            <a:off x="2296319" y="5507831"/>
            <a:ext cx="936625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>
                <a:solidFill>
                  <a:srgbClr val="000000"/>
                </a:solidFill>
                <a:latin typeface="Arial" charset="0"/>
                <a:cs typeface="Times New Roman" charset="0"/>
              </a:rPr>
              <a:t>Ethiopia</a:t>
            </a:r>
            <a:endParaRPr lang="en-US" sz="2400">
              <a:solidFill>
                <a:schemeClr val="tx1"/>
              </a:solidFill>
              <a:cs typeface="Times New Roman" charset="0"/>
            </a:endParaRPr>
          </a:p>
        </p:txBody>
      </p:sp>
      <p:sp>
        <p:nvSpPr>
          <p:cNvPr id="42066" name="Rectangle 82"/>
          <p:cNvSpPr>
            <a:spLocks noChangeArrowheads="1"/>
          </p:cNvSpPr>
          <p:nvPr/>
        </p:nvSpPr>
        <p:spPr bwMode="auto">
          <a:xfrm rot="-5400000">
            <a:off x="2963863" y="5403850"/>
            <a:ext cx="757237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>
                <a:solidFill>
                  <a:srgbClr val="000000"/>
                </a:solidFill>
                <a:latin typeface="Arial" charset="0"/>
                <a:cs typeface="Times New Roman" charset="0"/>
              </a:rPr>
              <a:t>Kenya</a:t>
            </a:r>
            <a:endParaRPr lang="en-US" sz="2400">
              <a:solidFill>
                <a:schemeClr val="tx1"/>
              </a:solidFill>
              <a:cs typeface="Times New Roman" charset="0"/>
            </a:endParaRPr>
          </a:p>
        </p:txBody>
      </p:sp>
      <p:sp>
        <p:nvSpPr>
          <p:cNvPr id="42067" name="Rectangle 83"/>
          <p:cNvSpPr>
            <a:spLocks noChangeArrowheads="1"/>
          </p:cNvSpPr>
          <p:nvPr/>
        </p:nvSpPr>
        <p:spPr bwMode="auto">
          <a:xfrm rot="-5400000">
            <a:off x="3375819" y="5515769"/>
            <a:ext cx="1060450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>
                <a:solidFill>
                  <a:srgbClr val="000000"/>
                </a:solidFill>
                <a:latin typeface="Arial" charset="0"/>
                <a:cs typeface="Times New Roman" charset="0"/>
              </a:rPr>
              <a:t>Tanzania</a:t>
            </a:r>
            <a:endParaRPr lang="en-US" sz="2400">
              <a:solidFill>
                <a:schemeClr val="tx1"/>
              </a:solidFill>
              <a:cs typeface="Times New Roman" charset="0"/>
            </a:endParaRPr>
          </a:p>
        </p:txBody>
      </p:sp>
      <p:sp>
        <p:nvSpPr>
          <p:cNvPr id="42068" name="Rectangle 84"/>
          <p:cNvSpPr>
            <a:spLocks noChangeArrowheads="1"/>
          </p:cNvSpPr>
          <p:nvPr/>
        </p:nvSpPr>
        <p:spPr bwMode="auto">
          <a:xfrm rot="-5400000">
            <a:off x="4010025" y="5472113"/>
            <a:ext cx="922338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>
                <a:solidFill>
                  <a:srgbClr val="000000"/>
                </a:solidFill>
                <a:latin typeface="Arial" charset="0"/>
                <a:cs typeface="Times New Roman" charset="0"/>
              </a:rPr>
              <a:t>Uganda</a:t>
            </a:r>
            <a:endParaRPr lang="en-US" sz="2400">
              <a:solidFill>
                <a:schemeClr val="tx1"/>
              </a:solidFill>
              <a:cs typeface="Times New Roman" charset="0"/>
            </a:endParaRPr>
          </a:p>
        </p:txBody>
      </p:sp>
      <p:sp>
        <p:nvSpPr>
          <p:cNvPr id="42069" name="Rectangle 85"/>
          <p:cNvSpPr>
            <a:spLocks noChangeArrowheads="1"/>
          </p:cNvSpPr>
          <p:nvPr/>
        </p:nvSpPr>
        <p:spPr bwMode="auto">
          <a:xfrm rot="-5400000">
            <a:off x="4312444" y="5722144"/>
            <a:ext cx="1473200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>
                <a:solidFill>
                  <a:srgbClr val="000000"/>
                </a:solidFill>
                <a:latin typeface="Arial" charset="0"/>
                <a:cs typeface="Times New Roman" charset="0"/>
              </a:rPr>
              <a:t>Burkina Faso</a:t>
            </a:r>
            <a:endParaRPr lang="en-US" sz="2400">
              <a:solidFill>
                <a:schemeClr val="tx1"/>
              </a:solidFill>
              <a:cs typeface="Times New Roman" charset="0"/>
            </a:endParaRPr>
          </a:p>
        </p:txBody>
      </p:sp>
      <p:sp>
        <p:nvSpPr>
          <p:cNvPr id="42070" name="Rectangle 86"/>
          <p:cNvSpPr>
            <a:spLocks noChangeArrowheads="1"/>
          </p:cNvSpPr>
          <p:nvPr/>
        </p:nvSpPr>
        <p:spPr bwMode="auto">
          <a:xfrm rot="-5400000">
            <a:off x="5214937" y="5410201"/>
            <a:ext cx="798513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>
                <a:solidFill>
                  <a:srgbClr val="000000"/>
                </a:solidFill>
                <a:latin typeface="Arial" charset="0"/>
                <a:cs typeface="Times New Roman" charset="0"/>
              </a:rPr>
              <a:t>Ghana</a:t>
            </a:r>
            <a:endParaRPr lang="en-US" sz="2400">
              <a:solidFill>
                <a:schemeClr val="tx1"/>
              </a:solidFill>
              <a:cs typeface="Times New Roman" charset="0"/>
            </a:endParaRPr>
          </a:p>
        </p:txBody>
      </p:sp>
      <p:sp>
        <p:nvSpPr>
          <p:cNvPr id="42071" name="Rectangle 87"/>
          <p:cNvSpPr>
            <a:spLocks noChangeArrowheads="1"/>
          </p:cNvSpPr>
          <p:nvPr/>
        </p:nvSpPr>
        <p:spPr bwMode="auto">
          <a:xfrm rot="-5400000">
            <a:off x="5703094" y="5501481"/>
            <a:ext cx="949325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>
                <a:solidFill>
                  <a:srgbClr val="000000"/>
                </a:solidFill>
                <a:latin typeface="Arial" charset="0"/>
                <a:cs typeface="Times New Roman" charset="0"/>
              </a:rPr>
              <a:t>Senegal</a:t>
            </a:r>
            <a:endParaRPr lang="en-US" sz="2400">
              <a:solidFill>
                <a:schemeClr val="tx1"/>
              </a:solidFill>
              <a:cs typeface="Times New Roman" charset="0"/>
            </a:endParaRPr>
          </a:p>
        </p:txBody>
      </p:sp>
      <p:sp>
        <p:nvSpPr>
          <p:cNvPr id="42072" name="Rectangle 88"/>
          <p:cNvSpPr>
            <a:spLocks noChangeArrowheads="1"/>
          </p:cNvSpPr>
          <p:nvPr/>
        </p:nvSpPr>
        <p:spPr bwMode="auto">
          <a:xfrm rot="-5400000">
            <a:off x="6330157" y="5453856"/>
            <a:ext cx="8255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>
                <a:solidFill>
                  <a:srgbClr val="000000"/>
                </a:solidFill>
                <a:latin typeface="Arial" charset="0"/>
                <a:cs typeface="Times New Roman" charset="0"/>
              </a:rPr>
              <a:t>Algeria</a:t>
            </a:r>
            <a:endParaRPr lang="en-US" sz="2400">
              <a:solidFill>
                <a:schemeClr val="tx1"/>
              </a:solidFill>
              <a:cs typeface="Times New Roman" charset="0"/>
            </a:endParaRPr>
          </a:p>
        </p:txBody>
      </p:sp>
      <p:sp>
        <p:nvSpPr>
          <p:cNvPr id="42073" name="Rectangle 89"/>
          <p:cNvSpPr>
            <a:spLocks noChangeArrowheads="1"/>
          </p:cNvSpPr>
          <p:nvPr/>
        </p:nvSpPr>
        <p:spPr bwMode="auto">
          <a:xfrm rot="-5400000">
            <a:off x="6976269" y="5384006"/>
            <a:ext cx="688975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>
                <a:solidFill>
                  <a:srgbClr val="000000"/>
                </a:solidFill>
                <a:latin typeface="Arial" charset="0"/>
                <a:cs typeface="Times New Roman" charset="0"/>
              </a:rPr>
              <a:t>Egypt</a:t>
            </a:r>
            <a:endParaRPr lang="en-US" sz="2400">
              <a:solidFill>
                <a:schemeClr val="tx1"/>
              </a:solidFill>
              <a:cs typeface="Times New Roman" charset="0"/>
            </a:endParaRPr>
          </a:p>
        </p:txBody>
      </p:sp>
      <p:sp>
        <p:nvSpPr>
          <p:cNvPr id="42074" name="Rectangle 90"/>
          <p:cNvSpPr>
            <a:spLocks noChangeArrowheads="1"/>
          </p:cNvSpPr>
          <p:nvPr/>
        </p:nvSpPr>
        <p:spPr bwMode="auto">
          <a:xfrm rot="-5400000">
            <a:off x="7389019" y="5522119"/>
            <a:ext cx="990600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>
                <a:solidFill>
                  <a:srgbClr val="000000"/>
                </a:solidFill>
                <a:latin typeface="Arial" charset="0"/>
                <a:cs typeface="Times New Roman" charset="0"/>
              </a:rPr>
              <a:t>Morocco</a:t>
            </a:r>
            <a:endParaRPr lang="en-US" sz="2400">
              <a:solidFill>
                <a:schemeClr val="tx1"/>
              </a:solidFill>
              <a:cs typeface="Times New Roman" charset="0"/>
            </a:endParaRPr>
          </a:p>
        </p:txBody>
      </p:sp>
      <p:sp>
        <p:nvSpPr>
          <p:cNvPr id="42075" name="Rectangle 91"/>
          <p:cNvSpPr>
            <a:spLocks noChangeArrowheads="1"/>
          </p:cNvSpPr>
          <p:nvPr/>
        </p:nvSpPr>
        <p:spPr bwMode="auto">
          <a:xfrm rot="-5400000">
            <a:off x="7623969" y="5784057"/>
            <a:ext cx="1651000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>
                <a:solidFill>
                  <a:srgbClr val="000000"/>
                </a:solidFill>
                <a:latin typeface="Arial" charset="0"/>
                <a:cs typeface="Times New Roman" charset="0"/>
              </a:rPr>
              <a:t>World Average</a:t>
            </a:r>
            <a:endParaRPr lang="en-US" sz="2400">
              <a:solidFill>
                <a:schemeClr val="tx1"/>
              </a:solidFill>
              <a:cs typeface="Times New Roman" charset="0"/>
            </a:endParaRPr>
          </a:p>
        </p:txBody>
      </p:sp>
      <p:sp>
        <p:nvSpPr>
          <p:cNvPr id="42076" name="Rectangle 92"/>
          <p:cNvSpPr>
            <a:spLocks noChangeArrowheads="1"/>
          </p:cNvSpPr>
          <p:nvPr/>
        </p:nvSpPr>
        <p:spPr bwMode="auto">
          <a:xfrm rot="-5400000">
            <a:off x="-1881981" y="2872581"/>
            <a:ext cx="4038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en-US" sz="1800" b="1" dirty="0">
                <a:solidFill>
                  <a:schemeClr val="tx1"/>
                </a:solidFill>
                <a:latin typeface="Arial" charset="0"/>
                <a:cs typeface="Times New Roman" charset="0"/>
              </a:rPr>
              <a:t>Elec. consumption (kWh/</a:t>
            </a:r>
            <a:r>
              <a:rPr lang="en-US" sz="1800" b="1" dirty="0" err="1">
                <a:solidFill>
                  <a:schemeClr val="tx1"/>
                </a:solidFill>
                <a:latin typeface="Arial" charset="0"/>
                <a:cs typeface="Times New Roman" charset="0"/>
              </a:rPr>
              <a:t>yr</a:t>
            </a:r>
            <a:r>
              <a:rPr lang="en-US" sz="1800" b="1" dirty="0">
                <a:solidFill>
                  <a:schemeClr val="tx1"/>
                </a:solidFill>
                <a:latin typeface="Arial" charset="0"/>
                <a:cs typeface="Times New Roman" charset="0"/>
              </a:rPr>
              <a:t>)/Capita</a:t>
            </a:r>
            <a:endParaRPr lang="en-US" sz="1800" dirty="0">
              <a:solidFill>
                <a:schemeClr val="tx1"/>
              </a:solidFill>
              <a:cs typeface="Times New Roman" charset="0"/>
            </a:endParaRPr>
          </a:p>
        </p:txBody>
      </p:sp>
      <p:sp>
        <p:nvSpPr>
          <p:cNvPr id="42077" name="Rectangle 93"/>
          <p:cNvSpPr>
            <a:spLocks noChangeArrowheads="1"/>
          </p:cNvSpPr>
          <p:nvPr/>
        </p:nvSpPr>
        <p:spPr bwMode="auto">
          <a:xfrm>
            <a:off x="1492250" y="1524000"/>
            <a:ext cx="539591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2078" name="Group 94"/>
          <p:cNvGrpSpPr>
            <a:grpSpLocks/>
          </p:cNvGrpSpPr>
          <p:nvPr/>
        </p:nvGrpSpPr>
        <p:grpSpPr bwMode="auto">
          <a:xfrm>
            <a:off x="1258888" y="4210050"/>
            <a:ext cx="7529512" cy="55563"/>
            <a:chOff x="793" y="2652"/>
            <a:chExt cx="4743" cy="35"/>
          </a:xfrm>
        </p:grpSpPr>
        <p:sp>
          <p:nvSpPr>
            <p:cNvPr id="42088" name="Rectangle 95"/>
            <p:cNvSpPr>
              <a:spLocks noChangeArrowheads="1"/>
            </p:cNvSpPr>
            <p:nvPr/>
          </p:nvSpPr>
          <p:spPr bwMode="auto">
            <a:xfrm>
              <a:off x="793" y="2652"/>
              <a:ext cx="104" cy="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89" name="Rectangle 96"/>
            <p:cNvSpPr>
              <a:spLocks noChangeArrowheads="1"/>
            </p:cNvSpPr>
            <p:nvPr/>
          </p:nvSpPr>
          <p:spPr bwMode="auto">
            <a:xfrm>
              <a:off x="975" y="2652"/>
              <a:ext cx="104" cy="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90" name="Rectangle 97"/>
            <p:cNvSpPr>
              <a:spLocks noChangeArrowheads="1"/>
            </p:cNvSpPr>
            <p:nvPr/>
          </p:nvSpPr>
          <p:spPr bwMode="auto">
            <a:xfrm>
              <a:off x="1157" y="2652"/>
              <a:ext cx="104" cy="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91" name="Rectangle 98"/>
            <p:cNvSpPr>
              <a:spLocks noChangeArrowheads="1"/>
            </p:cNvSpPr>
            <p:nvPr/>
          </p:nvSpPr>
          <p:spPr bwMode="auto">
            <a:xfrm>
              <a:off x="1339" y="2652"/>
              <a:ext cx="104" cy="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92" name="Rectangle 99"/>
            <p:cNvSpPr>
              <a:spLocks noChangeArrowheads="1"/>
            </p:cNvSpPr>
            <p:nvPr/>
          </p:nvSpPr>
          <p:spPr bwMode="auto">
            <a:xfrm>
              <a:off x="1521" y="2652"/>
              <a:ext cx="104" cy="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93" name="Rectangle 100"/>
            <p:cNvSpPr>
              <a:spLocks noChangeArrowheads="1"/>
            </p:cNvSpPr>
            <p:nvPr/>
          </p:nvSpPr>
          <p:spPr bwMode="auto">
            <a:xfrm>
              <a:off x="1703" y="2652"/>
              <a:ext cx="105" cy="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94" name="Rectangle 101"/>
            <p:cNvSpPr>
              <a:spLocks noChangeArrowheads="1"/>
            </p:cNvSpPr>
            <p:nvPr/>
          </p:nvSpPr>
          <p:spPr bwMode="auto">
            <a:xfrm>
              <a:off x="1886" y="2652"/>
              <a:ext cx="104" cy="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95" name="Rectangle 102"/>
            <p:cNvSpPr>
              <a:spLocks noChangeArrowheads="1"/>
            </p:cNvSpPr>
            <p:nvPr/>
          </p:nvSpPr>
          <p:spPr bwMode="auto">
            <a:xfrm>
              <a:off x="2068" y="2652"/>
              <a:ext cx="104" cy="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96" name="Rectangle 103"/>
            <p:cNvSpPr>
              <a:spLocks noChangeArrowheads="1"/>
            </p:cNvSpPr>
            <p:nvPr/>
          </p:nvSpPr>
          <p:spPr bwMode="auto">
            <a:xfrm>
              <a:off x="2250" y="2652"/>
              <a:ext cx="104" cy="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97" name="Rectangle 104"/>
            <p:cNvSpPr>
              <a:spLocks noChangeArrowheads="1"/>
            </p:cNvSpPr>
            <p:nvPr/>
          </p:nvSpPr>
          <p:spPr bwMode="auto">
            <a:xfrm>
              <a:off x="2432" y="2652"/>
              <a:ext cx="104" cy="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98" name="Rectangle 105"/>
            <p:cNvSpPr>
              <a:spLocks noChangeArrowheads="1"/>
            </p:cNvSpPr>
            <p:nvPr/>
          </p:nvSpPr>
          <p:spPr bwMode="auto">
            <a:xfrm>
              <a:off x="2614" y="2652"/>
              <a:ext cx="104" cy="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99" name="Rectangle 106"/>
            <p:cNvSpPr>
              <a:spLocks noChangeArrowheads="1"/>
            </p:cNvSpPr>
            <p:nvPr/>
          </p:nvSpPr>
          <p:spPr bwMode="auto">
            <a:xfrm>
              <a:off x="2796" y="2652"/>
              <a:ext cx="104" cy="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100" name="Rectangle 107"/>
            <p:cNvSpPr>
              <a:spLocks noChangeArrowheads="1"/>
            </p:cNvSpPr>
            <p:nvPr/>
          </p:nvSpPr>
          <p:spPr bwMode="auto">
            <a:xfrm>
              <a:off x="2978" y="2652"/>
              <a:ext cx="104" cy="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101" name="Rectangle 108"/>
            <p:cNvSpPr>
              <a:spLocks noChangeArrowheads="1"/>
            </p:cNvSpPr>
            <p:nvPr/>
          </p:nvSpPr>
          <p:spPr bwMode="auto">
            <a:xfrm>
              <a:off x="3160" y="2652"/>
              <a:ext cx="104" cy="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102" name="Rectangle 109"/>
            <p:cNvSpPr>
              <a:spLocks noChangeArrowheads="1"/>
            </p:cNvSpPr>
            <p:nvPr/>
          </p:nvSpPr>
          <p:spPr bwMode="auto">
            <a:xfrm>
              <a:off x="3342" y="2652"/>
              <a:ext cx="104" cy="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103" name="Rectangle 110"/>
            <p:cNvSpPr>
              <a:spLocks noChangeArrowheads="1"/>
            </p:cNvSpPr>
            <p:nvPr/>
          </p:nvSpPr>
          <p:spPr bwMode="auto">
            <a:xfrm>
              <a:off x="3524" y="2652"/>
              <a:ext cx="104" cy="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104" name="Rectangle 111"/>
            <p:cNvSpPr>
              <a:spLocks noChangeArrowheads="1"/>
            </p:cNvSpPr>
            <p:nvPr/>
          </p:nvSpPr>
          <p:spPr bwMode="auto">
            <a:xfrm>
              <a:off x="3706" y="2652"/>
              <a:ext cx="104" cy="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105" name="Rectangle 112"/>
            <p:cNvSpPr>
              <a:spLocks noChangeArrowheads="1"/>
            </p:cNvSpPr>
            <p:nvPr/>
          </p:nvSpPr>
          <p:spPr bwMode="auto">
            <a:xfrm>
              <a:off x="3888" y="2652"/>
              <a:ext cx="104" cy="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106" name="Rectangle 113"/>
            <p:cNvSpPr>
              <a:spLocks noChangeArrowheads="1"/>
            </p:cNvSpPr>
            <p:nvPr/>
          </p:nvSpPr>
          <p:spPr bwMode="auto">
            <a:xfrm>
              <a:off x="4071" y="2652"/>
              <a:ext cx="104" cy="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107" name="Rectangle 114"/>
            <p:cNvSpPr>
              <a:spLocks noChangeArrowheads="1"/>
            </p:cNvSpPr>
            <p:nvPr/>
          </p:nvSpPr>
          <p:spPr bwMode="auto">
            <a:xfrm>
              <a:off x="4253" y="2652"/>
              <a:ext cx="104" cy="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108" name="Rectangle 115"/>
            <p:cNvSpPr>
              <a:spLocks noChangeArrowheads="1"/>
            </p:cNvSpPr>
            <p:nvPr/>
          </p:nvSpPr>
          <p:spPr bwMode="auto">
            <a:xfrm>
              <a:off x="4435" y="2652"/>
              <a:ext cx="104" cy="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109" name="Rectangle 116"/>
            <p:cNvSpPr>
              <a:spLocks noChangeArrowheads="1"/>
            </p:cNvSpPr>
            <p:nvPr/>
          </p:nvSpPr>
          <p:spPr bwMode="auto">
            <a:xfrm>
              <a:off x="4617" y="2652"/>
              <a:ext cx="104" cy="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110" name="Rectangle 117"/>
            <p:cNvSpPr>
              <a:spLocks noChangeArrowheads="1"/>
            </p:cNvSpPr>
            <p:nvPr/>
          </p:nvSpPr>
          <p:spPr bwMode="auto">
            <a:xfrm>
              <a:off x="4799" y="2652"/>
              <a:ext cx="104" cy="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111" name="Rectangle 118"/>
            <p:cNvSpPr>
              <a:spLocks noChangeArrowheads="1"/>
            </p:cNvSpPr>
            <p:nvPr/>
          </p:nvSpPr>
          <p:spPr bwMode="auto">
            <a:xfrm>
              <a:off x="4981" y="2652"/>
              <a:ext cx="104" cy="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112" name="Rectangle 119"/>
            <p:cNvSpPr>
              <a:spLocks noChangeArrowheads="1"/>
            </p:cNvSpPr>
            <p:nvPr/>
          </p:nvSpPr>
          <p:spPr bwMode="auto">
            <a:xfrm>
              <a:off x="5163" y="2652"/>
              <a:ext cx="104" cy="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113" name="Rectangle 120"/>
            <p:cNvSpPr>
              <a:spLocks noChangeArrowheads="1"/>
            </p:cNvSpPr>
            <p:nvPr/>
          </p:nvSpPr>
          <p:spPr bwMode="auto">
            <a:xfrm>
              <a:off x="5345" y="2652"/>
              <a:ext cx="104" cy="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114" name="Freeform 121"/>
            <p:cNvSpPr>
              <a:spLocks/>
            </p:cNvSpPr>
            <p:nvPr/>
          </p:nvSpPr>
          <p:spPr bwMode="auto">
            <a:xfrm>
              <a:off x="5527" y="2652"/>
              <a:ext cx="9" cy="35"/>
            </a:xfrm>
            <a:custGeom>
              <a:avLst/>
              <a:gdLst>
                <a:gd name="T0" fmla="*/ 0 w 9"/>
                <a:gd name="T1" fmla="*/ 0 h 35"/>
                <a:gd name="T2" fmla="*/ 0 w 9"/>
                <a:gd name="T3" fmla="*/ 26 h 35"/>
                <a:gd name="T4" fmla="*/ 9 w 9"/>
                <a:gd name="T5" fmla="*/ 35 h 35"/>
                <a:gd name="T6" fmla="*/ 9 w 9"/>
                <a:gd name="T7" fmla="*/ 9 h 35"/>
                <a:gd name="T8" fmla="*/ 0 w 9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35"/>
                <a:gd name="T17" fmla="*/ 9 w 9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35">
                  <a:moveTo>
                    <a:pt x="0" y="0"/>
                  </a:moveTo>
                  <a:lnTo>
                    <a:pt x="0" y="26"/>
                  </a:lnTo>
                  <a:lnTo>
                    <a:pt x="9" y="35"/>
                  </a:lnTo>
                  <a:lnTo>
                    <a:pt x="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079" name="Group 122"/>
          <p:cNvGrpSpPr>
            <a:grpSpLocks/>
          </p:cNvGrpSpPr>
          <p:nvPr/>
        </p:nvGrpSpPr>
        <p:grpSpPr bwMode="auto">
          <a:xfrm>
            <a:off x="3695700" y="3302000"/>
            <a:ext cx="1265238" cy="825500"/>
            <a:chOff x="2328" y="2080"/>
            <a:chExt cx="797" cy="520"/>
          </a:xfrm>
        </p:grpSpPr>
        <p:sp>
          <p:nvSpPr>
            <p:cNvPr id="42086" name="Line 123"/>
            <p:cNvSpPr>
              <a:spLocks noChangeShapeType="1"/>
            </p:cNvSpPr>
            <p:nvPr/>
          </p:nvSpPr>
          <p:spPr bwMode="auto">
            <a:xfrm>
              <a:off x="2328" y="2080"/>
              <a:ext cx="641" cy="416"/>
            </a:xfrm>
            <a:prstGeom prst="line">
              <a:avLst/>
            </a:prstGeom>
            <a:noFill/>
            <a:ln w="412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87" name="Freeform 124"/>
            <p:cNvSpPr>
              <a:spLocks/>
            </p:cNvSpPr>
            <p:nvPr/>
          </p:nvSpPr>
          <p:spPr bwMode="auto">
            <a:xfrm>
              <a:off x="2917" y="2427"/>
              <a:ext cx="208" cy="173"/>
            </a:xfrm>
            <a:custGeom>
              <a:avLst/>
              <a:gdLst>
                <a:gd name="T0" fmla="*/ 0 w 208"/>
                <a:gd name="T1" fmla="*/ 112 h 173"/>
                <a:gd name="T2" fmla="*/ 208 w 208"/>
                <a:gd name="T3" fmla="*/ 173 h 173"/>
                <a:gd name="T4" fmla="*/ 70 w 208"/>
                <a:gd name="T5" fmla="*/ 0 h 173"/>
                <a:gd name="T6" fmla="*/ 0 w 208"/>
                <a:gd name="T7" fmla="*/ 112 h 1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8"/>
                <a:gd name="T13" fmla="*/ 0 h 173"/>
                <a:gd name="T14" fmla="*/ 208 w 208"/>
                <a:gd name="T15" fmla="*/ 173 h 1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8" h="173">
                  <a:moveTo>
                    <a:pt x="0" y="112"/>
                  </a:moveTo>
                  <a:lnTo>
                    <a:pt x="208" y="173"/>
                  </a:lnTo>
                  <a:lnTo>
                    <a:pt x="70" y="0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080" name="Rectangle 125"/>
          <p:cNvSpPr>
            <a:spLocks noChangeArrowheads="1"/>
          </p:cNvSpPr>
          <p:nvPr/>
        </p:nvSpPr>
        <p:spPr bwMode="auto">
          <a:xfrm>
            <a:off x="1492250" y="2779713"/>
            <a:ext cx="4708525" cy="646112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81" name="Rectangle 126"/>
          <p:cNvSpPr>
            <a:spLocks noChangeArrowheads="1"/>
          </p:cNvSpPr>
          <p:nvPr/>
        </p:nvSpPr>
        <p:spPr bwMode="auto">
          <a:xfrm>
            <a:off x="1547813" y="2806700"/>
            <a:ext cx="4567237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b="1">
                <a:solidFill>
                  <a:srgbClr val="000000"/>
                </a:solidFill>
                <a:latin typeface="Arial" charset="0"/>
                <a:cs typeface="Times New Roman" charset="0"/>
              </a:rPr>
              <a:t>500 kWh/capita/year minimum consumption </a:t>
            </a:r>
            <a:endParaRPr lang="en-US" sz="2400">
              <a:solidFill>
                <a:schemeClr val="tx1"/>
              </a:solidFill>
              <a:cs typeface="Times New Roman" charset="0"/>
            </a:endParaRPr>
          </a:p>
        </p:txBody>
      </p:sp>
      <p:sp>
        <p:nvSpPr>
          <p:cNvPr id="42082" name="Rectangle 127"/>
          <p:cNvSpPr>
            <a:spLocks noChangeArrowheads="1"/>
          </p:cNvSpPr>
          <p:nvPr/>
        </p:nvSpPr>
        <p:spPr bwMode="auto">
          <a:xfrm>
            <a:off x="1547813" y="3095625"/>
            <a:ext cx="322103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b="1">
                <a:solidFill>
                  <a:srgbClr val="000000"/>
                </a:solidFill>
                <a:latin typeface="Arial" charset="0"/>
                <a:cs typeface="Times New Roman" charset="0"/>
              </a:rPr>
              <a:t>for reasonable quality of life</a:t>
            </a:r>
            <a:endParaRPr lang="en-US" sz="2400">
              <a:solidFill>
                <a:schemeClr val="tx1"/>
              </a:solidFill>
              <a:cs typeface="Times New Roman" charset="0"/>
            </a:endParaRPr>
          </a:p>
        </p:txBody>
      </p:sp>
      <p:sp>
        <p:nvSpPr>
          <p:cNvPr id="42083" name="Text Box 128"/>
          <p:cNvSpPr txBox="1">
            <a:spLocks noChangeArrowheads="1"/>
          </p:cNvSpPr>
          <p:nvPr/>
        </p:nvSpPr>
        <p:spPr bwMode="auto">
          <a:xfrm>
            <a:off x="1371600" y="6248400"/>
            <a:ext cx="64008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2pPr>
            <a:lvl3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3pPr>
            <a:lvl4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4pPr>
            <a:lvl5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chemeClr val="tx1"/>
                </a:solidFill>
                <a:latin typeface="Arial" charset="0"/>
                <a:cs typeface="Times New Roman" charset="0"/>
              </a:rPr>
              <a:t>Energy use per person in Africa             kWh/cap/year</a:t>
            </a:r>
            <a:endParaRPr lang="en-US" sz="1600">
              <a:solidFill>
                <a:schemeClr val="tx1"/>
              </a:solidFill>
              <a:latin typeface="Arial" charset="0"/>
              <a:cs typeface="Times New Roman" charset="0"/>
            </a:endParaRPr>
          </a:p>
        </p:txBody>
      </p:sp>
      <p:sp>
        <p:nvSpPr>
          <p:cNvPr id="42084" name="Text Box 129"/>
          <p:cNvSpPr txBox="1">
            <a:spLocks noChangeArrowheads="1"/>
          </p:cNvSpPr>
          <p:nvPr/>
        </p:nvSpPr>
        <p:spPr bwMode="auto">
          <a:xfrm>
            <a:off x="1728788" y="1844675"/>
            <a:ext cx="4932362" cy="288925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2pPr>
            <a:lvl3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3pPr>
            <a:lvl4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4pPr>
            <a:lvl5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0066"/>
                </a:solidFill>
                <a:latin typeface="Arial" charset="0"/>
                <a:cs typeface="Times New Roman" charset="0"/>
              </a:rPr>
              <a:t>United States consumption – 12000kWh/capita/yr</a:t>
            </a:r>
          </a:p>
        </p:txBody>
      </p:sp>
      <p:sp>
        <p:nvSpPr>
          <p:cNvPr id="42085" name="Rectangle 130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09600"/>
          </a:xfrm>
          <a:noFill/>
        </p:spPr>
        <p:txBody>
          <a:bodyPr>
            <a:normAutofit fontScale="90000"/>
          </a:bodyPr>
          <a:lstStyle/>
          <a:p>
            <a:r>
              <a:rPr lang="en-GB" sz="40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The Energy  Linkage</a:t>
            </a:r>
          </a:p>
        </p:txBody>
      </p:sp>
    </p:spTree>
    <p:extLst>
      <p:ext uri="{BB962C8B-B14F-4D97-AF65-F5344CB8AC3E}">
        <p14:creationId xmlns:p14="http://schemas.microsoft.com/office/powerpoint/2010/main" val="2504257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pPr algn="l"/>
            <a:r>
              <a:rPr lang="en-CA" sz="3200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Water for natural ecosystems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849688"/>
            <a:ext cx="7696200" cy="30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438400"/>
            <a:ext cx="6248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09600"/>
            <a:ext cx="6727825" cy="4114800"/>
          </a:xfrm>
          <a:noFill/>
        </p:spPr>
      </p:pic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63" y="0"/>
            <a:ext cx="2738437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2400"/>
            <a:ext cx="287813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9977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 rot="-5400000">
            <a:off x="-1805781" y="2821782"/>
            <a:ext cx="4275137" cy="304800"/>
          </a:xfrm>
          <a:prstGeom prst="rect">
            <a:avLst/>
          </a:prstGeom>
          <a:solidFill>
            <a:srgbClr val="CCCCFF">
              <a:alpha val="4196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2pPr>
            <a:lvl3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3pPr>
            <a:lvl4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4pPr>
            <a:lvl5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ja-JP" sz="1400" b="1">
                <a:solidFill>
                  <a:srgbClr val="000099"/>
                </a:solidFill>
                <a:cs typeface="Times New Roman" charset="0"/>
              </a:rPr>
              <a:t>Extreme hydrological variability: floods and droughts</a:t>
            </a:r>
            <a:endParaRPr lang="en-US" altLang="ja-JP" sz="1400">
              <a:solidFill>
                <a:srgbClr val="000099"/>
              </a:solidFill>
              <a:cs typeface="Times New Roman" charset="0"/>
            </a:endParaRPr>
          </a:p>
        </p:txBody>
      </p:sp>
      <p:pic>
        <p:nvPicPr>
          <p:cNvPr id="1076227" name="Picture 3" descr="KEN0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899" y="-158739"/>
            <a:ext cx="4356361" cy="285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6228" name="Text Box 4"/>
          <p:cNvSpPr txBox="1">
            <a:spLocks noChangeArrowheads="1"/>
          </p:cNvSpPr>
          <p:nvPr/>
        </p:nvSpPr>
        <p:spPr bwMode="auto">
          <a:xfrm>
            <a:off x="2268538" y="2708275"/>
            <a:ext cx="3908425" cy="13731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2pPr>
            <a:lvl3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3pPr>
            <a:lvl4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4pPr>
            <a:lvl5pPr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 dirty="0">
                <a:cs typeface="Times New Roman" charset="0"/>
              </a:rPr>
              <a:t>FLOODS</a:t>
            </a:r>
          </a:p>
          <a:p>
            <a:pPr eaLnBrk="1" hangingPunct="1"/>
            <a:r>
              <a:rPr lang="en-US" altLang="ja-JP" b="1" dirty="0">
                <a:cs typeface="Times New Roman" charset="0"/>
              </a:rPr>
              <a:t>              AND</a:t>
            </a:r>
          </a:p>
          <a:p>
            <a:pPr eaLnBrk="1" hangingPunct="1"/>
            <a:r>
              <a:rPr lang="en-US" altLang="ja-JP" b="1" dirty="0">
                <a:cs typeface="Times New Roman" charset="0"/>
              </a:rPr>
              <a:t>                   DROUGHTS</a:t>
            </a:r>
          </a:p>
        </p:txBody>
      </p:sp>
      <p:pic>
        <p:nvPicPr>
          <p:cNvPr id="1076229" name="Picture 5" descr="IMG00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81463"/>
            <a:ext cx="4616798" cy="275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963" y="2547324"/>
            <a:ext cx="2967037" cy="428698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9002563"/>
              </p:ext>
            </p:extLst>
          </p:nvPr>
        </p:nvGraphicFramePr>
        <p:xfrm>
          <a:off x="558009" y="0"/>
          <a:ext cx="4167417" cy="270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6" name="Photo Editor Photo" r:id="rId7" imgW="7323810" imgH="5229955" progId="MSPhotoEd.3">
                  <p:embed/>
                </p:oleObj>
              </mc:Choice>
              <mc:Fallback>
                <p:oleObj name="Photo Editor Photo" r:id="rId7" imgW="7323810" imgH="522995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9" y="0"/>
                        <a:ext cx="4167417" cy="2708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5307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76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6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6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76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76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76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76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62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FF00"/>
                </a:solidFill>
              </a:rPr>
              <a:t>Aims of Session B4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453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To set water security within the broader framework of global security issues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To define the elements of water security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To focus on food security issues (</a:t>
            </a:r>
            <a:r>
              <a:rPr lang="en-US" dirty="0" err="1" smtClean="0">
                <a:solidFill>
                  <a:srgbClr val="FFFF00"/>
                </a:solidFill>
              </a:rPr>
              <a:t>Bhaduri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To elaborate on the relevance of global earth sciences (</a:t>
            </a:r>
            <a:r>
              <a:rPr lang="en-US" dirty="0" err="1" smtClean="0">
                <a:solidFill>
                  <a:srgbClr val="FFFF00"/>
                </a:solidFill>
              </a:rPr>
              <a:t>Lawford</a:t>
            </a:r>
            <a:r>
              <a:rPr lang="en-US" dirty="0" smtClean="0">
                <a:solidFill>
                  <a:srgbClr val="FFFF00"/>
                </a:solidFill>
              </a:rPr>
              <a:t> and </a:t>
            </a:r>
            <a:r>
              <a:rPr lang="en-US" dirty="0" err="1" smtClean="0">
                <a:solidFill>
                  <a:srgbClr val="FFFF00"/>
                </a:solidFill>
              </a:rPr>
              <a:t>Liebe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</a:p>
          <a:p>
            <a:r>
              <a:rPr lang="en-GB" dirty="0">
                <a:solidFill>
                  <a:srgbClr val="FFFF00"/>
                </a:solidFill>
              </a:rPr>
              <a:t>T</a:t>
            </a:r>
            <a:r>
              <a:rPr lang="en-GB" dirty="0" smtClean="0">
                <a:solidFill>
                  <a:srgbClr val="FFFF00"/>
                </a:solidFill>
              </a:rPr>
              <a:t>o </a:t>
            </a:r>
            <a:r>
              <a:rPr lang="en-GB" dirty="0">
                <a:solidFill>
                  <a:srgbClr val="FFFF00"/>
                </a:solidFill>
              </a:rPr>
              <a:t>produce recommendations on how best to incorporate earth observation monitoring systems into the management of water and food security</a:t>
            </a:r>
            <a:r>
              <a:rPr lang="en-GB" dirty="0"/>
              <a:t>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909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3607" y="270223"/>
            <a:ext cx="88437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Water as a threat</a:t>
            </a:r>
            <a:r>
              <a:rPr lang="en-US" sz="2400" b="1" dirty="0" smtClean="0">
                <a:solidFill>
                  <a:srgbClr val="FFFF00"/>
                </a:solidFill>
              </a:rPr>
              <a:t>:</a:t>
            </a:r>
          </a:p>
          <a:p>
            <a:endParaRPr lang="en-GB" sz="2400" dirty="0">
              <a:solidFill>
                <a:srgbClr val="FFFF00"/>
              </a:solidFill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Floods </a:t>
            </a:r>
            <a:r>
              <a:rPr lang="en-US" sz="2400" dirty="0" smtClean="0">
                <a:solidFill>
                  <a:srgbClr val="FFFF00"/>
                </a:solidFill>
              </a:rPr>
              <a:t>from the land</a:t>
            </a:r>
          </a:p>
          <a:p>
            <a:pPr marL="342900" lvl="0" indent="-342900">
              <a:buFont typeface="Arial"/>
              <a:buChar char="•"/>
            </a:pPr>
            <a:endParaRPr lang="en-GB" sz="2400" dirty="0">
              <a:solidFill>
                <a:srgbClr val="FFFF00"/>
              </a:solidFill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Storm surges, tsunamis from oceans</a:t>
            </a:r>
            <a:endParaRPr lang="en-GB" sz="2400" dirty="0">
              <a:solidFill>
                <a:srgbClr val="FFFF00"/>
              </a:solidFill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1547"/>
            <a:ext cx="5249862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-463006"/>
            <a:ext cx="3894138" cy="4823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3189" y="3591678"/>
            <a:ext cx="5750811" cy="405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17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GEO Hypoxi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70700"/>
          </a:xfrm>
          <a:noFill/>
        </p:spPr>
      </p:pic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algn="r"/>
            <a:r>
              <a:rPr lang="en-US"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OXYGEN STARVED ZONES</a:t>
            </a:r>
          </a:p>
        </p:txBody>
      </p:sp>
    </p:spTree>
    <p:extLst>
      <p:ext uri="{BB962C8B-B14F-4D97-AF65-F5344CB8AC3E}">
        <p14:creationId xmlns:p14="http://schemas.microsoft.com/office/powerpoint/2010/main" val="28387828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835" y="5715000"/>
            <a:ext cx="4059746" cy="1143000"/>
          </a:xfrm>
        </p:spPr>
        <p:txBody>
          <a:bodyPr/>
          <a:lstStyle/>
          <a:p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" name="Picture 3" descr="RWSIpo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6" b="12276"/>
          <a:stretch>
            <a:fillRect/>
          </a:stretch>
        </p:blipFill>
        <p:spPr bwMode="auto">
          <a:xfrm>
            <a:off x="-1031967" y="0"/>
            <a:ext cx="6880439" cy="400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Non-sustainable_no_legend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2" b="10892"/>
          <a:stretch>
            <a:fillRect/>
          </a:stretch>
        </p:blipFill>
        <p:spPr bwMode="auto">
          <a:xfrm>
            <a:off x="3643147" y="3205606"/>
            <a:ext cx="6050092" cy="3652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10243" y="51208"/>
            <a:ext cx="4040188" cy="450628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Regions of stress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94835" y="6098395"/>
            <a:ext cx="3356982" cy="639762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Non-sustainable use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97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32390"/>
            <a:ext cx="4059746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Thank You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" name="Picture 3" descr="RWSIpo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6" b="12276"/>
          <a:stretch>
            <a:fillRect/>
          </a:stretch>
        </p:blipFill>
        <p:spPr bwMode="auto">
          <a:xfrm>
            <a:off x="-1031967" y="0"/>
            <a:ext cx="6880439" cy="400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Non-sustainable_no_legend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2" b="10892"/>
          <a:stretch>
            <a:fillRect/>
          </a:stretch>
        </p:blipFill>
        <p:spPr bwMode="auto">
          <a:xfrm>
            <a:off x="3643147" y="3205606"/>
            <a:ext cx="6050092" cy="3652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10243" y="51208"/>
            <a:ext cx="4040188" cy="450628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Regions of stress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94835" y="6098395"/>
            <a:ext cx="3356982" cy="639762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Non-sustainable use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" name="Picture 4" descr="KEN0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7059" y="0"/>
            <a:ext cx="4764979" cy="32056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3757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083" y="331259"/>
            <a:ext cx="7990417" cy="1806574"/>
          </a:xfrm>
        </p:spPr>
        <p:txBody>
          <a:bodyPr>
            <a:normAutofit fontScale="90000"/>
          </a:bodyPr>
          <a:lstStyle/>
          <a:p>
            <a:pPr algn="l"/>
            <a:r>
              <a:rPr lang="en-GB" sz="3600" i="1" dirty="0">
                <a:solidFill>
                  <a:srgbClr val="FFFF00"/>
                </a:solidFill>
              </a:rPr>
              <a:t>Placing water security within the much broader context: the many elements of global security in a world of change and uncertainty 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6750" y="2391832"/>
            <a:ext cx="7789333" cy="4178301"/>
          </a:xfrm>
        </p:spPr>
        <p:txBody>
          <a:bodyPr>
            <a:normAutofit lnSpcReduction="10000"/>
          </a:bodyPr>
          <a:lstStyle/>
          <a:p>
            <a:pPr marL="457200" indent="-457200" algn="l">
              <a:buFont typeface="Arial"/>
              <a:buChar char="•"/>
            </a:pPr>
            <a:r>
              <a:rPr lang="en-US" u="sng" dirty="0" smtClean="0">
                <a:solidFill>
                  <a:srgbClr val="FFFF00"/>
                </a:solidFill>
              </a:rPr>
              <a:t>Global population explosion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Geo</a:t>
            </a:r>
            <a:r>
              <a:rPr lang="en-US" sz="2800" dirty="0" smtClean="0">
                <a:solidFill>
                  <a:srgbClr val="FFFF00"/>
                </a:solidFill>
              </a:rPr>
              <a:t>-political changes and re-alignments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Unrest / warfare in many countries and regions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Global terrorism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Financial crises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Health risks and </a:t>
            </a:r>
            <a:r>
              <a:rPr lang="en-US" sz="2800" dirty="0" smtClean="0">
                <a:solidFill>
                  <a:srgbClr val="FFFF00"/>
                </a:solidFill>
              </a:rPr>
              <a:t>vulnerabilities</a:t>
            </a:r>
          </a:p>
          <a:p>
            <a:pPr marL="457200" indent="-457200" algn="l">
              <a:buFont typeface="Arial"/>
              <a:buChar char="•"/>
            </a:pPr>
            <a:r>
              <a:rPr lang="en-US" u="sng" dirty="0">
                <a:solidFill>
                  <a:srgbClr val="FFFF00"/>
                </a:solidFill>
              </a:rPr>
              <a:t>Climate change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Sun spot activity, volcanoes, earthquakes</a:t>
            </a:r>
          </a:p>
          <a:p>
            <a:pPr algn="l"/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851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168" y="273050"/>
            <a:ext cx="3317346" cy="594783"/>
          </a:xfrm>
        </p:spPr>
        <p:txBody>
          <a:bodyPr>
            <a:normAutofit/>
          </a:bodyPr>
          <a:lstStyle/>
          <a:p>
            <a:r>
              <a:rPr lang="en-US" sz="2700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Population </a:t>
            </a:r>
            <a:r>
              <a:rPr lang="en-US" sz="2700" dirty="0" smtClean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changes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65514" y="391583"/>
            <a:ext cx="5477403" cy="1365250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Rapid growth versus significant </a:t>
            </a:r>
            <a:r>
              <a:rPr lang="en-US" sz="2400" dirty="0" smtClean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declines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Movements</a:t>
            </a:r>
            <a:r>
              <a:rPr lang="en-US" sz="2400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: rural to urban; between countries and regions</a:t>
            </a:r>
            <a:endParaRPr lang="en-US" sz="2400" dirty="0"/>
          </a:p>
        </p:txBody>
      </p:sp>
      <p:pic>
        <p:nvPicPr>
          <p:cNvPr id="7" name="Picture 3" descr="1kmdens_gl-12sep05-250dp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3" b="15423"/>
          <a:stretch>
            <a:fillRect/>
          </a:stretch>
        </p:blipFill>
        <p:spPr bwMode="auto">
          <a:xfrm>
            <a:off x="0" y="1971723"/>
            <a:ext cx="9144000" cy="488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4261701459"/>
              </p:ext>
            </p:extLst>
          </p:nvPr>
        </p:nvGraphicFramePr>
        <p:xfrm>
          <a:off x="1" y="4243340"/>
          <a:ext cx="2467654" cy="1891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54907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8229600" cy="547688"/>
          </a:xfrm>
        </p:spPr>
        <p:txBody>
          <a:bodyPr/>
          <a:lstStyle/>
          <a:p>
            <a:pPr algn="l"/>
            <a:r>
              <a:rPr lang="en-CA" sz="2800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Global Precipitation changes 1990 - 2090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0116" name="Picture 4" descr="Global precip change 1990 - 20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38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5" descr="Global precip change 1990 - 2090 cap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95875"/>
            <a:ext cx="91440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486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ju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4188"/>
            <a:ext cx="9144000" cy="637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1532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46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105400"/>
            <a:ext cx="8229600" cy="1143000"/>
          </a:xfrm>
        </p:spPr>
        <p:txBody>
          <a:bodyPr/>
          <a:lstStyle/>
          <a:p>
            <a:pPr algn="l"/>
            <a:r>
              <a:rPr lang="en-CA" sz="2000">
                <a:latin typeface="Times New Roman" charset="0"/>
                <a:ea typeface="ＭＳ Ｐゴシック" charset="0"/>
                <a:cs typeface="ＭＳ Ｐゴシック" charset="0"/>
              </a:rPr>
              <a:t>Grace Satellite estimation of groundwater depletion in NW India</a:t>
            </a:r>
            <a:br>
              <a:rPr lang="en-CA" sz="2000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CA" sz="2000">
                <a:latin typeface="Times New Roman" charset="0"/>
                <a:ea typeface="ＭＳ Ｐゴシック" charset="0"/>
                <a:cs typeface="ＭＳ Ｐゴシック" charset="0"/>
              </a:rPr>
              <a:t/>
            </a:r>
            <a:br>
              <a:rPr lang="en-CA" sz="2000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CA" sz="2000">
                <a:latin typeface="Times New Roman" charset="0"/>
                <a:ea typeface="ＭＳ Ｐゴシック" charset="0"/>
                <a:cs typeface="ＭＳ Ｐゴシック" charset="0"/>
              </a:rPr>
              <a:t>109 cubic km loss in 6 year period</a:t>
            </a:r>
            <a:endParaRPr lang="en-US" sz="200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9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0007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524000"/>
          </a:xfrm>
        </p:spPr>
        <p:txBody>
          <a:bodyPr/>
          <a:lstStyle/>
          <a:p>
            <a:r>
              <a:rPr lang="en-US" sz="3200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Times New Roman" charset="0"/>
              </a:rPr>
              <a:t>The Climate Moisture Index, representing climatically-induced water variability</a:t>
            </a:r>
            <a:endParaRPr lang="en-GB" dirty="0">
              <a:solidFill>
                <a:srgbClr val="FFFF00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pic>
        <p:nvPicPr>
          <p:cNvPr id="69635" name="Picture 3" descr="CMI_CV_no_lege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6" b="24734"/>
          <a:stretch>
            <a:fillRect/>
          </a:stretch>
        </p:blipFill>
        <p:spPr bwMode="auto">
          <a:xfrm>
            <a:off x="0" y="1981200"/>
            <a:ext cx="9144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4" descr="CMI_CV_lege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t="56184" r="43182" b="29446"/>
          <a:stretch>
            <a:fillRect/>
          </a:stretch>
        </p:blipFill>
        <p:spPr bwMode="auto">
          <a:xfrm>
            <a:off x="0" y="5181600"/>
            <a:ext cx="2362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7580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2909</TotalTime>
  <Words>539</Words>
  <Application>Microsoft Macintosh PowerPoint</Application>
  <PresentationFormat>On-screen Show (4:3)</PresentationFormat>
  <Paragraphs>150</Paragraphs>
  <Slides>23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Photo Editor Photo</vt:lpstr>
      <vt:lpstr> </vt:lpstr>
      <vt:lpstr>Aims of Session B4</vt:lpstr>
      <vt:lpstr>Placing water security within the much broader context: the many elements of global security in a world of change and uncertainty </vt:lpstr>
      <vt:lpstr>Population changes</vt:lpstr>
      <vt:lpstr>Global Precipitation changes 1990 - 2090</vt:lpstr>
      <vt:lpstr>PowerPoint Presentation</vt:lpstr>
      <vt:lpstr>PowerPoint Presentation</vt:lpstr>
      <vt:lpstr>Grace Satellite estimation of groundwater depletion in NW India  109 cubic km loss in 6 year period</vt:lpstr>
      <vt:lpstr>The Climate Moisture Index, representing climatically-induced water variability</vt:lpstr>
      <vt:lpstr>PowerPoint Presentation</vt:lpstr>
      <vt:lpstr>Elements of water security</vt:lpstr>
      <vt:lpstr>Basic Human Well-being – water for health and food security</vt:lpstr>
      <vt:lpstr>PowerPoint Presentation</vt:lpstr>
      <vt:lpstr>The Importance of Personal Hygiene</vt:lpstr>
      <vt:lpstr>Social development</vt:lpstr>
      <vt:lpstr>PowerPoint Presentation</vt:lpstr>
      <vt:lpstr>The Energy  Linkage</vt:lpstr>
      <vt:lpstr>Water for natural ecosystems</vt:lpstr>
      <vt:lpstr>PowerPoint Presentation</vt:lpstr>
      <vt:lpstr>PowerPoint Presentation</vt:lpstr>
      <vt:lpstr>OXYGEN STARVED ZONES</vt:lpstr>
      <vt:lpstr>PowerPoint Presentation</vt:lpstr>
      <vt:lpstr>Thank You</vt:lpstr>
    </vt:vector>
  </TitlesOfParts>
  <Company>IAHS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Conference on Land-Oceans Connections</dc:title>
  <dc:creator>Gordon Young</dc:creator>
  <cp:lastModifiedBy>Gordon Young</cp:lastModifiedBy>
  <cp:revision>97</cp:revision>
  <dcterms:created xsi:type="dcterms:W3CDTF">2012-01-14T17:20:17Z</dcterms:created>
  <dcterms:modified xsi:type="dcterms:W3CDTF">2012-08-04T14:24:42Z</dcterms:modified>
</cp:coreProperties>
</file>